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63" r:id="rId5"/>
    <p:sldId id="259" r:id="rId6"/>
    <p:sldId id="260" r:id="rId7"/>
    <p:sldId id="264" r:id="rId8"/>
    <p:sldId id="261"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0" d="100"/>
          <a:sy n="80" d="100"/>
        </p:scale>
        <p:origin x="-192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2B108C-99EC-2747-A4E6-FEBBB2A08FF7}" type="datetimeFigureOut">
              <a:rPr lang="en-US" smtClean="0"/>
              <a:t>3/3/16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7A82D3-F5DF-7040-A8B3-9C3D0858ACD9}" type="slidenum">
              <a:rPr lang="en-US" smtClean="0"/>
              <a:t>‹#›</a:t>
            </a:fld>
            <a:endParaRPr lang="en-US"/>
          </a:p>
        </p:txBody>
      </p:sp>
    </p:spTree>
    <p:extLst>
      <p:ext uri="{BB962C8B-B14F-4D97-AF65-F5344CB8AC3E}">
        <p14:creationId xmlns:p14="http://schemas.microsoft.com/office/powerpoint/2010/main" val="30710691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First</a:t>
            </a:r>
            <a:r>
              <a:rPr lang="en-US" baseline="0" dirty="0" smtClean="0"/>
              <a:t> Year Writing Class (ENGL 161) has only one required PRINT text, </a:t>
            </a:r>
            <a:r>
              <a:rPr lang="en-US" i="1" baseline="0" dirty="0" smtClean="0"/>
              <a:t>From Inquiry to Academic Writing</a:t>
            </a:r>
            <a:r>
              <a:rPr lang="en-US" baseline="0" dirty="0" smtClean="0"/>
              <a:t>.  All other required texts are provided in PDF via Blackboard or are available on the open web (e.g. OWL).  My Introduction to American Literature class has eight print texts, mostly novels.  Electronic texts are supplemental, either PDF versions of academic articles on the books we are reading and discussing or web links to resources on the author, text, or time period examined (e.g. Willa Cather Archive).  What counts as an electronic text is itself a matter of debate and worth discussion at the end of this session (digitized vs. digital born, open web vs. CMS).</a:t>
            </a:r>
            <a:endParaRPr lang="en-US" dirty="0"/>
          </a:p>
        </p:txBody>
      </p:sp>
      <p:sp>
        <p:nvSpPr>
          <p:cNvPr id="4" name="Slide Number Placeholder 3"/>
          <p:cNvSpPr>
            <a:spLocks noGrp="1"/>
          </p:cNvSpPr>
          <p:nvPr>
            <p:ph type="sldNum" sz="quarter" idx="10"/>
          </p:nvPr>
        </p:nvSpPr>
        <p:spPr/>
        <p:txBody>
          <a:bodyPr/>
          <a:lstStyle/>
          <a:p>
            <a:fld id="{447A82D3-F5DF-7040-A8B3-9C3D0858ACD9}" type="slidenum">
              <a:rPr lang="en-US" smtClean="0"/>
              <a:t>2</a:t>
            </a:fld>
            <a:endParaRPr lang="en-US"/>
          </a:p>
        </p:txBody>
      </p:sp>
    </p:spTree>
    <p:extLst>
      <p:ext uri="{BB962C8B-B14F-4D97-AF65-F5344CB8AC3E}">
        <p14:creationId xmlns:p14="http://schemas.microsoft.com/office/powerpoint/2010/main" val="4267993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the scholarship of Jerome </a:t>
            </a:r>
            <a:r>
              <a:rPr lang="en-US" dirty="0" err="1" smtClean="0"/>
              <a:t>McGann</a:t>
            </a:r>
            <a:r>
              <a:rPr lang="en-US" dirty="0" smtClean="0"/>
              <a:t> and Matthew G. </a:t>
            </a:r>
            <a:r>
              <a:rPr lang="en-US" dirty="0" err="1" smtClean="0"/>
              <a:t>Kirschenbaum</a:t>
            </a:r>
            <a:r>
              <a:rPr lang="en-US" baseline="0" dirty="0" smtClean="0"/>
              <a:t> for a theoretical discussion of authoritative texts.  The MLA offers a handbook describing the process of creating an authoritative text: </a:t>
            </a:r>
            <a:r>
              <a:rPr lang="en-US" i="1" baseline="0" dirty="0" smtClean="0"/>
              <a:t>An Introduction to Bibliographical and Textual Studies</a:t>
            </a:r>
            <a:r>
              <a:rPr lang="en-US" i="0" baseline="0" dirty="0" smtClean="0"/>
              <a:t> and </a:t>
            </a:r>
            <a:r>
              <a:rPr lang="en-US" i="1" baseline="0" dirty="0" smtClean="0"/>
              <a:t>Electronic Textual Editing</a:t>
            </a:r>
            <a:r>
              <a:rPr lang="en-US" i="0" baseline="0" dirty="0" smtClean="0"/>
              <a:t>.  Information for these texts and authors appears in the last slide (Further Reading).</a:t>
            </a:r>
            <a:endParaRPr lang="en-US" i="1" dirty="0"/>
          </a:p>
        </p:txBody>
      </p:sp>
      <p:sp>
        <p:nvSpPr>
          <p:cNvPr id="4" name="Slide Number Placeholder 3"/>
          <p:cNvSpPr>
            <a:spLocks noGrp="1"/>
          </p:cNvSpPr>
          <p:nvPr>
            <p:ph type="sldNum" sz="quarter" idx="10"/>
          </p:nvPr>
        </p:nvSpPr>
        <p:spPr/>
        <p:txBody>
          <a:bodyPr/>
          <a:lstStyle/>
          <a:p>
            <a:fld id="{447A82D3-F5DF-7040-A8B3-9C3D0858ACD9}" type="slidenum">
              <a:rPr lang="en-US" smtClean="0"/>
              <a:t>3</a:t>
            </a:fld>
            <a:endParaRPr lang="en-US"/>
          </a:p>
        </p:txBody>
      </p:sp>
    </p:spTree>
    <p:extLst>
      <p:ext uri="{BB962C8B-B14F-4D97-AF65-F5344CB8AC3E}">
        <p14:creationId xmlns:p14="http://schemas.microsoft.com/office/powerpoint/2010/main" val="3863894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those not familiar with this</a:t>
            </a:r>
            <a:r>
              <a:rPr lang="en-US" baseline="0" dirty="0" smtClean="0"/>
              <a:t> copyright law term, public domain refers to published works whose copyright has expired and may be freely used by anyone for whatever purpose they desire.  Copyright generally covers life of the author plus seventy years.  See http://</a:t>
            </a:r>
            <a:r>
              <a:rPr lang="en-US" baseline="0" dirty="0" err="1" smtClean="0"/>
              <a:t>copyright.gov</a:t>
            </a:r>
            <a:r>
              <a:rPr lang="en-US" baseline="0" dirty="0" smtClean="0"/>
              <a:t>/title17/.  </a:t>
            </a:r>
          </a:p>
        </p:txBody>
      </p:sp>
      <p:sp>
        <p:nvSpPr>
          <p:cNvPr id="4" name="Slide Number Placeholder 3"/>
          <p:cNvSpPr>
            <a:spLocks noGrp="1"/>
          </p:cNvSpPr>
          <p:nvPr>
            <p:ph type="sldNum" sz="quarter" idx="10"/>
          </p:nvPr>
        </p:nvSpPr>
        <p:spPr/>
        <p:txBody>
          <a:bodyPr/>
          <a:lstStyle/>
          <a:p>
            <a:fld id="{447A82D3-F5DF-7040-A8B3-9C3D0858ACD9}" type="slidenum">
              <a:rPr lang="en-US" smtClean="0"/>
              <a:t>5</a:t>
            </a:fld>
            <a:endParaRPr lang="en-US"/>
          </a:p>
        </p:txBody>
      </p:sp>
    </p:spTree>
    <p:extLst>
      <p:ext uri="{BB962C8B-B14F-4D97-AF65-F5344CB8AC3E}">
        <p14:creationId xmlns:p14="http://schemas.microsoft.com/office/powerpoint/2010/main" val="1088980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the literature texts I teach are available on the open web through multiple websites.  Those still under copyright can still be read in excerpts</a:t>
            </a:r>
            <a:r>
              <a:rPr lang="en-US" baseline="0" dirty="0" smtClean="0"/>
              <a:t> thanks to Google Books and Amazon’s “Look Inside” function.  </a:t>
            </a:r>
            <a:endParaRPr lang="en-US" dirty="0"/>
          </a:p>
        </p:txBody>
      </p:sp>
      <p:sp>
        <p:nvSpPr>
          <p:cNvPr id="4" name="Slide Number Placeholder 3"/>
          <p:cNvSpPr>
            <a:spLocks noGrp="1"/>
          </p:cNvSpPr>
          <p:nvPr>
            <p:ph type="sldNum" sz="quarter" idx="10"/>
          </p:nvPr>
        </p:nvSpPr>
        <p:spPr/>
        <p:txBody>
          <a:bodyPr/>
          <a:lstStyle/>
          <a:p>
            <a:fld id="{447A82D3-F5DF-7040-A8B3-9C3D0858ACD9}" type="slidenum">
              <a:rPr lang="en-US" smtClean="0"/>
              <a:t>6</a:t>
            </a:fld>
            <a:endParaRPr lang="en-US"/>
          </a:p>
        </p:txBody>
      </p:sp>
    </p:spTree>
    <p:extLst>
      <p:ext uri="{BB962C8B-B14F-4D97-AF65-F5344CB8AC3E}">
        <p14:creationId xmlns:p14="http://schemas.microsoft.com/office/powerpoint/2010/main" val="212194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classrooms at UIC are “plug and play” spaces.</a:t>
            </a:r>
            <a:r>
              <a:rPr lang="en-US" baseline="0" dirty="0" smtClean="0"/>
              <a:t>  A flat screen TV, DVD player, and two cables (VGA and HDMI) are provided.  Faculty must bring their own computer and project content on the TV screen.  Students then must either struggle to view the screen from their seats or read the same text on their laptop, tablet, or phone.  Most students choose their smartphone.  This new method of “delivery” or medium requires a new understanding of how we read.  So far, Franco </a:t>
            </a:r>
            <a:r>
              <a:rPr lang="en-US" baseline="0" dirty="0" err="1" smtClean="0"/>
              <a:t>Moretti</a:t>
            </a:r>
            <a:r>
              <a:rPr lang="en-US" baseline="0" dirty="0" smtClean="0"/>
              <a:t> is the only scholar I have read that addresses that problem (</a:t>
            </a:r>
            <a:r>
              <a:rPr lang="en-US" i="1" baseline="0" dirty="0" smtClean="0"/>
              <a:t>Distant Reading</a:t>
            </a:r>
            <a:r>
              <a:rPr lang="en-US" baseline="0" dirty="0" smtClean="0"/>
              <a:t>, 2013).  </a:t>
            </a:r>
            <a:endParaRPr lang="en-US" dirty="0"/>
          </a:p>
        </p:txBody>
      </p:sp>
      <p:sp>
        <p:nvSpPr>
          <p:cNvPr id="4" name="Slide Number Placeholder 3"/>
          <p:cNvSpPr>
            <a:spLocks noGrp="1"/>
          </p:cNvSpPr>
          <p:nvPr>
            <p:ph type="sldNum" sz="quarter" idx="10"/>
          </p:nvPr>
        </p:nvSpPr>
        <p:spPr/>
        <p:txBody>
          <a:bodyPr/>
          <a:lstStyle/>
          <a:p>
            <a:fld id="{447A82D3-F5DF-7040-A8B3-9C3D0858ACD9}" type="slidenum">
              <a:rPr lang="en-US" smtClean="0"/>
              <a:t>7</a:t>
            </a:fld>
            <a:endParaRPr lang="en-US"/>
          </a:p>
        </p:txBody>
      </p:sp>
    </p:spTree>
    <p:extLst>
      <p:ext uri="{BB962C8B-B14F-4D97-AF65-F5344CB8AC3E}">
        <p14:creationId xmlns:p14="http://schemas.microsoft.com/office/powerpoint/2010/main" val="414816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Additional questions:  Do you handle the issue of required texts differently in courses you might teach that are not traditional literature surveys or seminars?  What types of texts do</a:t>
            </a:r>
            <a:r>
              <a:rPr lang="en-US" baseline="0" dirty="0" smtClean="0"/>
              <a:t> you consider “electronic?”  How do you use these texts?  Are they primary or do they serve as supplements?  </a:t>
            </a:r>
            <a:endParaRPr lang="en-US" dirty="0" smtClean="0"/>
          </a:p>
          <a:p>
            <a:endParaRPr lang="en-US" dirty="0"/>
          </a:p>
        </p:txBody>
      </p:sp>
      <p:sp>
        <p:nvSpPr>
          <p:cNvPr id="4" name="Slide Number Placeholder 3"/>
          <p:cNvSpPr>
            <a:spLocks noGrp="1"/>
          </p:cNvSpPr>
          <p:nvPr>
            <p:ph type="sldNum" sz="quarter" idx="10"/>
          </p:nvPr>
        </p:nvSpPr>
        <p:spPr/>
        <p:txBody>
          <a:bodyPr/>
          <a:lstStyle/>
          <a:p>
            <a:fld id="{447A82D3-F5DF-7040-A8B3-9C3D0858ACD9}" type="slidenum">
              <a:rPr lang="en-US" smtClean="0"/>
              <a:t>8</a:t>
            </a:fld>
            <a:endParaRPr lang="en-US"/>
          </a:p>
        </p:txBody>
      </p:sp>
    </p:spTree>
    <p:extLst>
      <p:ext uri="{BB962C8B-B14F-4D97-AF65-F5344CB8AC3E}">
        <p14:creationId xmlns:p14="http://schemas.microsoft.com/office/powerpoint/2010/main" val="761754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7A82D3-F5DF-7040-A8B3-9C3D0858ACD9}" type="slidenum">
              <a:rPr lang="en-US" smtClean="0"/>
              <a:t>9</a:t>
            </a:fld>
            <a:endParaRPr lang="en-US"/>
          </a:p>
        </p:txBody>
      </p:sp>
    </p:spTree>
    <p:extLst>
      <p:ext uri="{BB962C8B-B14F-4D97-AF65-F5344CB8AC3E}">
        <p14:creationId xmlns:p14="http://schemas.microsoft.com/office/powerpoint/2010/main" val="612843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7C3F878-F5E8-489B-AC8A-64F2A7E22C28}" type="datetimeFigureOut">
              <a:rPr lang="en-US" smtClean="0"/>
              <a:pPr/>
              <a:t>3/3/16</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51FC063-5EA9-49AF-AFAF-D68C9E82B2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3F878-F5E8-489B-AC8A-64F2A7E22C28}" type="datetimeFigureOut">
              <a:rPr lang="en-US" smtClean="0"/>
              <a:pPr/>
              <a:t>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7C3F878-F5E8-489B-AC8A-64F2A7E22C28}" type="datetimeFigureOut">
              <a:rPr lang="en-US" smtClean="0"/>
              <a:pPr/>
              <a:t>3/3/16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7C3F878-F5E8-489B-AC8A-64F2A7E22C28}" type="datetimeFigureOut">
              <a:rPr lang="en-US" smtClean="0"/>
              <a:pPr/>
              <a:t>3/3/16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C3F878-F5E8-489B-AC8A-64F2A7E22C28}" type="datetimeFigureOut">
              <a:rPr lang="en-US" smtClean="0"/>
              <a:pPr/>
              <a:t>3/3/16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3F878-F5E8-489B-AC8A-64F2A7E22C28}" type="datetimeFigureOut">
              <a:rPr lang="en-US" smtClean="0"/>
              <a:pPr/>
              <a:t>3/3/16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B7C3F878-F5E8-489B-AC8A-64F2A7E22C28}" type="datetimeFigureOut">
              <a:rPr lang="en-US" smtClean="0"/>
              <a:pPr/>
              <a:t>3/3/16</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651FC063-5EA9-49AF-AFAF-D68C9E82B2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B7C3F878-F5E8-489B-AC8A-64F2A7E22C28}" type="datetimeFigureOut">
              <a:rPr lang="en-US" smtClean="0"/>
              <a:pPr/>
              <a:t>3/3/16</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dirty="0"/>
          </a:p>
        </p:txBody>
      </p:sp>
      <p:sp>
        <p:nvSpPr>
          <p:cNvPr id="7" name="Slide Number Placeholder 6"/>
          <p:cNvSpPr>
            <a:spLocks noGrp="1"/>
          </p:cNvSpPr>
          <p:nvPr>
            <p:ph type="sldNum" sz="quarter" idx="12"/>
          </p:nvPr>
        </p:nvSpPr>
        <p:spPr>
          <a:xfrm rot="60000">
            <a:off x="7562089" y="5900026"/>
            <a:ext cx="554023" cy="365125"/>
          </a:xfrm>
        </p:spPr>
        <p:txBody>
          <a:bodyPr/>
          <a:lstStyle/>
          <a:p>
            <a:fld id="{651FC063-5EA9-49AF-AFAF-D68C9E82B2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7C3F878-F5E8-489B-AC8A-64F2A7E22C28}" type="datetimeFigureOut">
              <a:rPr lang="en-US" smtClean="0"/>
              <a:pPr/>
              <a:t>3/3/16</a:t>
            </a:fld>
            <a:endParaRPr 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51FC063-5EA9-49AF-AFAF-D68C9E82B23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whitmanarchive.or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Digital Humanities and the Concept of the Required Text</a:t>
            </a:r>
            <a:endParaRPr lang="en-US" dirty="0"/>
          </a:p>
        </p:txBody>
      </p:sp>
      <p:sp>
        <p:nvSpPr>
          <p:cNvPr id="3" name="Subtitle 2"/>
          <p:cNvSpPr>
            <a:spLocks noGrp="1"/>
          </p:cNvSpPr>
          <p:nvPr>
            <p:ph type="subTitle" idx="1"/>
          </p:nvPr>
        </p:nvSpPr>
        <p:spPr/>
        <p:txBody>
          <a:bodyPr/>
          <a:lstStyle/>
          <a:p>
            <a:endParaRPr lang="en-US" dirty="0" smtClean="0"/>
          </a:p>
          <a:p>
            <a:r>
              <a:rPr lang="en-US" dirty="0" smtClean="0"/>
              <a:t>John Casey, PhD</a:t>
            </a:r>
          </a:p>
          <a:p>
            <a:r>
              <a:rPr lang="en-US" dirty="0" smtClean="0"/>
              <a:t>University of Illinois at Chicago</a:t>
            </a:r>
            <a:endParaRPr lang="en-US" dirty="0"/>
          </a:p>
        </p:txBody>
      </p:sp>
    </p:spTree>
    <p:extLst>
      <p:ext uri="{BB962C8B-B14F-4D97-AF65-F5344CB8AC3E}">
        <p14:creationId xmlns:p14="http://schemas.microsoft.com/office/powerpoint/2010/main" val="23667869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Texts</a:t>
            </a:r>
            <a:endParaRPr lang="en-US" dirty="0"/>
          </a:p>
        </p:txBody>
      </p:sp>
      <p:sp>
        <p:nvSpPr>
          <p:cNvPr id="3" name="Content Placeholder 2"/>
          <p:cNvSpPr>
            <a:spLocks noGrp="1"/>
          </p:cNvSpPr>
          <p:nvPr>
            <p:ph idx="1"/>
          </p:nvPr>
        </p:nvSpPr>
        <p:spPr/>
        <p:txBody>
          <a:bodyPr>
            <a:normAutofit/>
          </a:bodyPr>
          <a:lstStyle/>
          <a:p>
            <a:r>
              <a:rPr lang="en-US" dirty="0"/>
              <a:t> </a:t>
            </a:r>
            <a:r>
              <a:rPr lang="en-US" dirty="0" smtClean="0"/>
              <a:t>Most course syllabi include a list of required texts</a:t>
            </a:r>
            <a:endParaRPr lang="en-US" dirty="0"/>
          </a:p>
          <a:p>
            <a:r>
              <a:rPr lang="en-US" dirty="0"/>
              <a:t> </a:t>
            </a:r>
            <a:r>
              <a:rPr lang="en-US" dirty="0" smtClean="0"/>
              <a:t>The smallest number I require is ONE and the largest is EIGHT </a:t>
            </a:r>
            <a:endParaRPr lang="en-US" dirty="0" smtClean="0"/>
          </a:p>
          <a:p>
            <a:r>
              <a:rPr lang="en-US" dirty="0"/>
              <a:t> </a:t>
            </a:r>
            <a:r>
              <a:rPr lang="en-US" dirty="0" smtClean="0"/>
              <a:t>Required texts in my literature classes are almost exclusively print texts with electronic texts serving as a supplement</a:t>
            </a:r>
          </a:p>
          <a:p>
            <a:r>
              <a:rPr lang="en-US" dirty="0"/>
              <a:t> </a:t>
            </a:r>
            <a:r>
              <a:rPr lang="en-US" dirty="0" smtClean="0"/>
              <a:t>Required texts in my writing classes are a mix of print and electronic texts </a:t>
            </a:r>
            <a:endParaRPr lang="en-US" dirty="0" smtClean="0"/>
          </a:p>
          <a:p>
            <a:endParaRPr lang="en-US" dirty="0"/>
          </a:p>
          <a:p>
            <a:endParaRPr lang="en-US" dirty="0" smtClean="0"/>
          </a:p>
        </p:txBody>
      </p:sp>
    </p:spTree>
    <p:extLst>
      <p:ext uri="{BB962C8B-B14F-4D97-AF65-F5344CB8AC3E}">
        <p14:creationId xmlns:p14="http://schemas.microsoft.com/office/powerpoint/2010/main" val="242850530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Authoritative Texts</a:t>
            </a:r>
            <a:endParaRPr lang="en-US" dirty="0"/>
          </a:p>
        </p:txBody>
      </p:sp>
      <p:sp>
        <p:nvSpPr>
          <p:cNvPr id="3" name="Content Placeholder 2"/>
          <p:cNvSpPr>
            <a:spLocks noGrp="1"/>
          </p:cNvSpPr>
          <p:nvPr>
            <p:ph idx="1"/>
          </p:nvPr>
        </p:nvSpPr>
        <p:spPr/>
        <p:txBody>
          <a:bodyPr>
            <a:normAutofit/>
          </a:bodyPr>
          <a:lstStyle/>
          <a:p>
            <a:r>
              <a:rPr lang="en-US" dirty="0" smtClean="0"/>
              <a:t> </a:t>
            </a:r>
            <a:r>
              <a:rPr lang="en-US" dirty="0" smtClean="0"/>
              <a:t>These are texts </a:t>
            </a:r>
            <a:r>
              <a:rPr lang="en-US" dirty="0" smtClean="0"/>
              <a:t>that are recognized for the status of their content and/or the quality of the edition</a:t>
            </a:r>
          </a:p>
          <a:p>
            <a:r>
              <a:rPr lang="en-US" dirty="0"/>
              <a:t> </a:t>
            </a:r>
            <a:r>
              <a:rPr lang="en-US" dirty="0" smtClean="0"/>
              <a:t>In literary studies, the authoritative text has roots in Biblical (hermeneutics) and Classical Scholarship (philology)</a:t>
            </a:r>
          </a:p>
          <a:p>
            <a:r>
              <a:rPr lang="en-US" dirty="0"/>
              <a:t> </a:t>
            </a:r>
            <a:r>
              <a:rPr lang="en-US" dirty="0" smtClean="0"/>
              <a:t>Textual criticism </a:t>
            </a:r>
            <a:r>
              <a:rPr lang="en-US" dirty="0" smtClean="0"/>
              <a:t>is the </a:t>
            </a:r>
            <a:r>
              <a:rPr lang="en-US" dirty="0" smtClean="0"/>
              <a:t>term used to describe </a:t>
            </a:r>
            <a:r>
              <a:rPr lang="en-US" dirty="0" smtClean="0"/>
              <a:t>the activity of creating and analyzing authoritative </a:t>
            </a:r>
            <a:r>
              <a:rPr lang="en-US" dirty="0" smtClean="0"/>
              <a:t>texts</a:t>
            </a:r>
          </a:p>
          <a:p>
            <a:pPr marL="0" indent="0">
              <a:buNone/>
            </a:pPr>
            <a:endParaRPr lang="en-US" dirty="0" smtClean="0"/>
          </a:p>
        </p:txBody>
      </p:sp>
    </p:spTree>
    <p:extLst>
      <p:ext uri="{BB962C8B-B14F-4D97-AF65-F5344CB8AC3E}">
        <p14:creationId xmlns:p14="http://schemas.microsoft.com/office/powerpoint/2010/main" val="16259192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Authoritative Texts (cont.)</a:t>
            </a:r>
            <a:endParaRPr lang="en-US" dirty="0"/>
          </a:p>
        </p:txBody>
      </p:sp>
      <p:sp>
        <p:nvSpPr>
          <p:cNvPr id="3" name="Content Placeholder 2"/>
          <p:cNvSpPr>
            <a:spLocks noGrp="1"/>
          </p:cNvSpPr>
          <p:nvPr>
            <p:ph idx="1"/>
          </p:nvPr>
        </p:nvSpPr>
        <p:spPr/>
        <p:txBody>
          <a:bodyPr/>
          <a:lstStyle/>
          <a:p>
            <a:r>
              <a:rPr lang="en-US" dirty="0" smtClean="0"/>
              <a:t> </a:t>
            </a:r>
            <a:r>
              <a:rPr lang="en-US" dirty="0"/>
              <a:t>“Norton Critical Editions” are one of the more visible examples of authoritative </a:t>
            </a:r>
            <a:r>
              <a:rPr lang="en-US" dirty="0" smtClean="0"/>
              <a:t>texts</a:t>
            </a:r>
            <a:endParaRPr lang="en-US" dirty="0"/>
          </a:p>
          <a:p>
            <a:r>
              <a:rPr lang="en-US" dirty="0"/>
              <a:t> Prized for both the editorial “brand” as well as the textual </a:t>
            </a:r>
            <a:r>
              <a:rPr lang="en-US" dirty="0" smtClean="0"/>
              <a:t>apparatus (notes and supplemental essays)</a:t>
            </a:r>
            <a:endParaRPr lang="en-US" dirty="0"/>
          </a:p>
          <a:p>
            <a:r>
              <a:rPr lang="en-US" dirty="0" smtClean="0"/>
              <a:t> Part of a network of texts that scholars take for granted when creating a course</a:t>
            </a:r>
            <a:endParaRPr lang="en-US" dirty="0"/>
          </a:p>
        </p:txBody>
      </p:sp>
    </p:spTree>
    <p:extLst>
      <p:ext uri="{BB962C8B-B14F-4D97-AF65-F5344CB8AC3E}">
        <p14:creationId xmlns:p14="http://schemas.microsoft.com/office/powerpoint/2010/main" val="2729453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Authoritative Text</a:t>
            </a:r>
            <a:endParaRPr lang="en-US" dirty="0"/>
          </a:p>
        </p:txBody>
      </p:sp>
      <p:sp>
        <p:nvSpPr>
          <p:cNvPr id="3" name="Content Placeholder 2"/>
          <p:cNvSpPr>
            <a:spLocks noGrp="1"/>
          </p:cNvSpPr>
          <p:nvPr>
            <p:ph idx="1"/>
          </p:nvPr>
        </p:nvSpPr>
        <p:spPr/>
        <p:txBody>
          <a:bodyPr/>
          <a:lstStyle/>
          <a:p>
            <a:r>
              <a:rPr lang="en-US" dirty="0" smtClean="0"/>
              <a:t> Many of the texts I teach in the literature classroom are available in multiple editions and/or are in the “public domain”  </a:t>
            </a:r>
          </a:p>
          <a:p>
            <a:r>
              <a:rPr lang="en-US" dirty="0"/>
              <a:t> </a:t>
            </a:r>
            <a:r>
              <a:rPr lang="en-US" dirty="0" smtClean="0"/>
              <a:t>My preference is still the print edition but I have begun to experiment with digital editions that follow the same logic as the print authoritative text</a:t>
            </a:r>
          </a:p>
          <a:p>
            <a:r>
              <a:rPr lang="en-US" dirty="0"/>
              <a:t> </a:t>
            </a:r>
            <a:r>
              <a:rPr lang="en-US" dirty="0" smtClean="0"/>
              <a:t>Example:  Walt </a:t>
            </a:r>
            <a:r>
              <a:rPr lang="en-US" dirty="0"/>
              <a:t>Whitman Archive </a:t>
            </a:r>
            <a:r>
              <a:rPr lang="en-US" dirty="0" smtClean="0">
                <a:hlinkClick r:id="rId3"/>
              </a:rPr>
              <a:t>http</a:t>
            </a:r>
            <a:r>
              <a:rPr lang="en-US" dirty="0">
                <a:hlinkClick r:id="rId3"/>
              </a:rPr>
              <a:t>://</a:t>
            </a:r>
            <a:r>
              <a:rPr lang="en-US" dirty="0" smtClean="0">
                <a:hlinkClick r:id="rId3"/>
              </a:rPr>
              <a:t>www.whitmanarchive.org</a:t>
            </a:r>
            <a:endParaRPr lang="en-US" dirty="0" smtClean="0"/>
          </a:p>
          <a:p>
            <a:endParaRPr lang="en-US" dirty="0" smtClean="0"/>
          </a:p>
          <a:p>
            <a:endParaRPr lang="en-US" dirty="0"/>
          </a:p>
        </p:txBody>
      </p:sp>
    </p:spTree>
    <p:extLst>
      <p:ext uri="{BB962C8B-B14F-4D97-AF65-F5344CB8AC3E}">
        <p14:creationId xmlns:p14="http://schemas.microsoft.com/office/powerpoint/2010/main" val="74570585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and Possibilities</a:t>
            </a:r>
            <a:endParaRPr lang="en-US" dirty="0"/>
          </a:p>
        </p:txBody>
      </p:sp>
      <p:sp>
        <p:nvSpPr>
          <p:cNvPr id="3" name="Content Placeholder 2"/>
          <p:cNvSpPr>
            <a:spLocks noGrp="1"/>
          </p:cNvSpPr>
          <p:nvPr>
            <p:ph idx="1"/>
          </p:nvPr>
        </p:nvSpPr>
        <p:spPr/>
        <p:txBody>
          <a:bodyPr/>
          <a:lstStyle/>
          <a:p>
            <a:r>
              <a:rPr lang="en-US" dirty="0" smtClean="0"/>
              <a:t> My move towards </a:t>
            </a:r>
            <a:r>
              <a:rPr lang="en-US" dirty="0" smtClean="0"/>
              <a:t>digital texts </a:t>
            </a:r>
            <a:r>
              <a:rPr lang="en-US" dirty="0" smtClean="0"/>
              <a:t>arose out of two necessities</a:t>
            </a:r>
          </a:p>
          <a:p>
            <a:r>
              <a:rPr lang="en-US" dirty="0"/>
              <a:t> </a:t>
            </a:r>
            <a:r>
              <a:rPr lang="en-US" dirty="0" smtClean="0"/>
              <a:t>The f</a:t>
            </a:r>
            <a:r>
              <a:rPr lang="en-US" dirty="0" smtClean="0"/>
              <a:t>irst </a:t>
            </a:r>
            <a:r>
              <a:rPr lang="en-US" dirty="0" smtClean="0"/>
              <a:t>was </a:t>
            </a:r>
            <a:r>
              <a:rPr lang="en-US" b="1" dirty="0" smtClean="0"/>
              <a:t>cost </a:t>
            </a:r>
            <a:endParaRPr lang="en-US" b="1" dirty="0"/>
          </a:p>
          <a:p>
            <a:r>
              <a:rPr lang="en-US" dirty="0" smtClean="0"/>
              <a:t> </a:t>
            </a:r>
            <a:r>
              <a:rPr lang="en-US" dirty="0" smtClean="0"/>
              <a:t>The second </a:t>
            </a:r>
            <a:r>
              <a:rPr lang="en-US" b="1" dirty="0" smtClean="0"/>
              <a:t>de facto student use of e-texts </a:t>
            </a:r>
            <a:r>
              <a:rPr lang="en-US" dirty="0" smtClean="0"/>
              <a:t>rather than print ones (Google search reflex)</a:t>
            </a:r>
          </a:p>
          <a:p>
            <a:r>
              <a:rPr lang="en-US" dirty="0"/>
              <a:t> </a:t>
            </a:r>
            <a:r>
              <a:rPr lang="en-US" dirty="0" smtClean="0"/>
              <a:t>Seemed like an opportunity for me to teach </a:t>
            </a:r>
            <a:r>
              <a:rPr lang="en-US" dirty="0" smtClean="0"/>
              <a:t>my students (particularly English majors)</a:t>
            </a:r>
            <a:r>
              <a:rPr lang="en-US" dirty="0" smtClean="0"/>
              <a:t> </a:t>
            </a:r>
            <a:r>
              <a:rPr lang="en-US" dirty="0" smtClean="0"/>
              <a:t>about authoritative editions</a:t>
            </a:r>
          </a:p>
          <a:p>
            <a:endParaRPr lang="en-US" dirty="0" smtClean="0"/>
          </a:p>
        </p:txBody>
      </p:sp>
    </p:spTree>
    <p:extLst>
      <p:ext uri="{BB962C8B-B14F-4D97-AF65-F5344CB8AC3E}">
        <p14:creationId xmlns:p14="http://schemas.microsoft.com/office/powerpoint/2010/main" val="213576734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and Possibilities (cont.)</a:t>
            </a:r>
            <a:endParaRPr lang="en-US" dirty="0"/>
          </a:p>
        </p:txBody>
      </p:sp>
      <p:sp>
        <p:nvSpPr>
          <p:cNvPr id="3" name="Content Placeholder 2"/>
          <p:cNvSpPr>
            <a:spLocks noGrp="1"/>
          </p:cNvSpPr>
          <p:nvPr>
            <p:ph idx="1"/>
          </p:nvPr>
        </p:nvSpPr>
        <p:spPr/>
        <p:txBody>
          <a:bodyPr>
            <a:normAutofit lnSpcReduction="10000"/>
          </a:bodyPr>
          <a:lstStyle/>
          <a:p>
            <a:r>
              <a:rPr lang="en-US" dirty="0" smtClean="0"/>
              <a:t> </a:t>
            </a:r>
            <a:r>
              <a:rPr lang="en-US" dirty="0" smtClean="0"/>
              <a:t>The main p</a:t>
            </a:r>
            <a:r>
              <a:rPr lang="en-US" dirty="0" smtClean="0"/>
              <a:t>roblems I face using digital texts are </a:t>
            </a:r>
            <a:r>
              <a:rPr lang="en-US" b="1" dirty="0" smtClean="0"/>
              <a:t>access issues </a:t>
            </a:r>
            <a:r>
              <a:rPr lang="en-US" dirty="0" smtClean="0"/>
              <a:t>and the </a:t>
            </a:r>
            <a:r>
              <a:rPr lang="en-US" dirty="0" smtClean="0"/>
              <a:t>potential for </a:t>
            </a:r>
            <a:r>
              <a:rPr lang="en-US" b="1" dirty="0" smtClean="0"/>
              <a:t>distraction</a:t>
            </a:r>
          </a:p>
          <a:p>
            <a:r>
              <a:rPr lang="en-US" dirty="0"/>
              <a:t> </a:t>
            </a:r>
            <a:r>
              <a:rPr lang="en-US" dirty="0" smtClean="0"/>
              <a:t>My classrooms lack technology needed to engage in “close reading” of e-texts</a:t>
            </a:r>
          </a:p>
          <a:p>
            <a:r>
              <a:rPr lang="en-US" dirty="0"/>
              <a:t> </a:t>
            </a:r>
            <a:r>
              <a:rPr lang="en-US" dirty="0" smtClean="0"/>
              <a:t>Students are easily distracted when reading a text on the web (not on an e-reader)</a:t>
            </a:r>
          </a:p>
          <a:p>
            <a:r>
              <a:rPr lang="en-US" dirty="0"/>
              <a:t> </a:t>
            </a:r>
            <a:r>
              <a:rPr lang="en-US" dirty="0" smtClean="0"/>
              <a:t>There are l</a:t>
            </a:r>
            <a:r>
              <a:rPr lang="en-US" dirty="0" smtClean="0"/>
              <a:t>imits to </a:t>
            </a:r>
            <a:r>
              <a:rPr lang="en-US" dirty="0" smtClean="0"/>
              <a:t>“close reading” techniques with e-texts (need for a new reading method)</a:t>
            </a:r>
            <a:endParaRPr lang="en-US" dirty="0"/>
          </a:p>
          <a:p>
            <a:endParaRPr lang="en-US" dirty="0"/>
          </a:p>
        </p:txBody>
      </p:sp>
    </p:spTree>
    <p:extLst>
      <p:ext uri="{BB962C8B-B14F-4D97-AF65-F5344CB8AC3E}">
        <p14:creationId xmlns:p14="http://schemas.microsoft.com/office/powerpoint/2010/main" val="10130129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for Consideration</a:t>
            </a:r>
            <a:endParaRPr lang="en-US" dirty="0"/>
          </a:p>
        </p:txBody>
      </p:sp>
      <p:sp>
        <p:nvSpPr>
          <p:cNvPr id="3" name="Content Placeholder 2"/>
          <p:cNvSpPr>
            <a:spLocks noGrp="1"/>
          </p:cNvSpPr>
          <p:nvPr>
            <p:ph idx="1"/>
          </p:nvPr>
        </p:nvSpPr>
        <p:spPr/>
        <p:txBody>
          <a:bodyPr>
            <a:normAutofit/>
          </a:bodyPr>
          <a:lstStyle/>
          <a:p>
            <a:r>
              <a:rPr lang="en-US" dirty="0" smtClean="0"/>
              <a:t> How many “required” texts do you tend to have in your courses?</a:t>
            </a:r>
            <a:endParaRPr lang="en-US" dirty="0"/>
          </a:p>
          <a:p>
            <a:r>
              <a:rPr lang="en-US" dirty="0" smtClean="0"/>
              <a:t> What criteria do you use to choose these texts?</a:t>
            </a:r>
          </a:p>
          <a:p>
            <a:r>
              <a:rPr lang="en-US" dirty="0"/>
              <a:t> </a:t>
            </a:r>
            <a:r>
              <a:rPr lang="en-US" dirty="0" smtClean="0"/>
              <a:t>Do you require specific editions?  Why?</a:t>
            </a:r>
          </a:p>
          <a:p>
            <a:r>
              <a:rPr lang="en-US" dirty="0"/>
              <a:t> </a:t>
            </a:r>
            <a:r>
              <a:rPr lang="en-US" dirty="0" smtClean="0"/>
              <a:t>Do you use electronic texts in your literature class?  If so, do you consider the issue of the “authoritative” text?  Why or why not</a:t>
            </a:r>
            <a:r>
              <a:rPr lang="en-US" dirty="0" smtClean="0"/>
              <a:t>?</a:t>
            </a:r>
          </a:p>
        </p:txBody>
      </p:sp>
    </p:spTree>
    <p:extLst>
      <p:ext uri="{BB962C8B-B14F-4D97-AF65-F5344CB8AC3E}">
        <p14:creationId xmlns:p14="http://schemas.microsoft.com/office/powerpoint/2010/main" val="74949153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Reading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 </a:t>
            </a:r>
            <a:r>
              <a:rPr lang="en-US" sz="2000" dirty="0" smtClean="0"/>
              <a:t>Abbott, Craig S. and Williams, William Proctor.  </a:t>
            </a:r>
            <a:r>
              <a:rPr lang="en-US" sz="2000" b="1" i="1" dirty="0" smtClean="0"/>
              <a:t>An Introduction to Bibliographic and Textual Studies</a:t>
            </a:r>
            <a:r>
              <a:rPr lang="en-US" sz="2000" i="1" dirty="0" smtClean="0"/>
              <a:t>.  </a:t>
            </a:r>
            <a:r>
              <a:rPr lang="en-US" sz="2000" dirty="0" smtClean="0"/>
              <a:t>4</a:t>
            </a:r>
            <a:r>
              <a:rPr lang="en-US" sz="2000" baseline="30000" dirty="0" smtClean="0"/>
              <a:t>th</a:t>
            </a:r>
            <a:r>
              <a:rPr lang="en-US" sz="2000" dirty="0" smtClean="0"/>
              <a:t> Ed.  New York: MLA Press, 2009.  </a:t>
            </a:r>
          </a:p>
          <a:p>
            <a:r>
              <a:rPr lang="en-US" sz="2000" dirty="0" smtClean="0"/>
              <a:t> </a:t>
            </a:r>
            <a:r>
              <a:rPr lang="en-US" sz="2000" dirty="0" err="1" smtClean="0"/>
              <a:t>Burnard</a:t>
            </a:r>
            <a:r>
              <a:rPr lang="en-US" sz="2000" dirty="0" smtClean="0"/>
              <a:t>, Lou; O’Keefe O’Brien, Katherine; </a:t>
            </a:r>
            <a:r>
              <a:rPr lang="en-US" sz="2000" dirty="0" err="1" smtClean="0"/>
              <a:t>Unsworth</a:t>
            </a:r>
            <a:r>
              <a:rPr lang="en-US" sz="2000" dirty="0" smtClean="0"/>
              <a:t>, John (eds.).  </a:t>
            </a:r>
            <a:r>
              <a:rPr lang="en-US" sz="2000" b="1" i="1" dirty="0" smtClean="0"/>
              <a:t>Electronic Textual Editing</a:t>
            </a:r>
            <a:r>
              <a:rPr lang="en-US" sz="2000" dirty="0" smtClean="0"/>
              <a:t>.  New York: MLA Press, 2006.  </a:t>
            </a:r>
          </a:p>
          <a:p>
            <a:r>
              <a:rPr lang="en-US" sz="2000" dirty="0"/>
              <a:t> </a:t>
            </a:r>
            <a:r>
              <a:rPr lang="en-US" sz="2000" dirty="0" err="1" smtClean="0"/>
              <a:t>Kirschenbaum</a:t>
            </a:r>
            <a:r>
              <a:rPr lang="en-US" sz="2000" dirty="0" smtClean="0"/>
              <a:t>, Matthew G.  </a:t>
            </a:r>
            <a:r>
              <a:rPr lang="en-US" sz="2000" b="1" i="1" dirty="0" smtClean="0"/>
              <a:t>Mechanisms: New Media and the Forensic Imagination.  </a:t>
            </a:r>
            <a:r>
              <a:rPr lang="en-US" sz="2000" dirty="0" smtClean="0"/>
              <a:t>Cambridge, MA: MIT Press, 2008.  </a:t>
            </a:r>
            <a:endParaRPr lang="en-US" sz="2000" dirty="0"/>
          </a:p>
          <a:p>
            <a:r>
              <a:rPr lang="en-US" sz="2000" dirty="0" smtClean="0"/>
              <a:t> </a:t>
            </a:r>
            <a:r>
              <a:rPr lang="en-US" sz="2000" dirty="0" err="1" smtClean="0"/>
              <a:t>McGann</a:t>
            </a:r>
            <a:r>
              <a:rPr lang="en-US" sz="2000" dirty="0" smtClean="0"/>
              <a:t>, Jerome.  </a:t>
            </a:r>
            <a:r>
              <a:rPr lang="en-US" sz="2000" b="1" i="1" dirty="0" smtClean="0"/>
              <a:t>A New Republic of Letters: Memory and Scholarship in the Age of Digital Reproduction.  </a:t>
            </a:r>
            <a:r>
              <a:rPr lang="en-US" sz="2000" dirty="0" smtClean="0"/>
              <a:t>Cambridge, MA: Harvard University Press, 2014. </a:t>
            </a:r>
          </a:p>
          <a:p>
            <a:pPr marL="0" indent="0">
              <a:buNone/>
            </a:pPr>
            <a:endParaRPr lang="en-US" dirty="0"/>
          </a:p>
        </p:txBody>
      </p:sp>
    </p:spTree>
    <p:extLst>
      <p:ext uri="{BB962C8B-B14F-4D97-AF65-F5344CB8AC3E}">
        <p14:creationId xmlns:p14="http://schemas.microsoft.com/office/powerpoint/2010/main" val="743858"/>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Pushpin.thmx</Template>
  <TotalTime>174</TotalTime>
  <Words>1064</Words>
  <Application>Microsoft Macintosh PowerPoint</Application>
  <PresentationFormat>On-screen Show (4:3)</PresentationFormat>
  <Paragraphs>54</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Pushpin</vt:lpstr>
      <vt:lpstr>Digital Humanities and the Concept of the Required Text</vt:lpstr>
      <vt:lpstr>Required Texts</vt:lpstr>
      <vt:lpstr>Authoritative Texts</vt:lpstr>
      <vt:lpstr>Authoritative Texts (cont.)</vt:lpstr>
      <vt:lpstr>Digital Authoritative Text</vt:lpstr>
      <vt:lpstr>Problems and Possibilities</vt:lpstr>
      <vt:lpstr>Problems and Possibilities (cont.)</vt:lpstr>
      <vt:lpstr>Questions for Consideration</vt:lpstr>
      <vt:lpstr>Further Reading</vt:lpstr>
    </vt:vector>
  </TitlesOfParts>
  <Company>UIC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Humanities and the Concept of the Required Text</dc:title>
  <dc:creator>ACCC ACCC</dc:creator>
  <cp:lastModifiedBy>ACCC ACCC</cp:lastModifiedBy>
  <cp:revision>19</cp:revision>
  <dcterms:created xsi:type="dcterms:W3CDTF">2016-02-23T20:09:02Z</dcterms:created>
  <dcterms:modified xsi:type="dcterms:W3CDTF">2016-03-03T22:04:08Z</dcterms:modified>
</cp:coreProperties>
</file>