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6" r:id="rId19"/>
    <p:sldId id="27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3525E9A-3E1C-49B2-A96D-CB2AFC67C6B1}" type="datetimeFigureOut">
              <a:rPr lang="en-US" smtClean="0"/>
              <a:t>1/8/2015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C476664D-CC6F-4E6B-93D5-3EC8E513B45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3525E9A-3E1C-49B2-A96D-CB2AFC67C6B1}" type="datetimeFigureOut">
              <a:rPr lang="en-US" smtClean="0"/>
              <a:t>1/8/2015</a:t>
            </a:fld>
            <a:endParaRPr lang="en-US"/>
          </a:p>
        </p:txBody>
      </p:sp>
      <p:sp>
        <p:nvSpPr>
          <p:cNvPr id="9" name="Slide Number Placeholder 8"/>
          <p:cNvSpPr>
            <a:spLocks noGrp="1"/>
          </p:cNvSpPr>
          <p:nvPr>
            <p:ph type="sldNum" sz="quarter" idx="15"/>
          </p:nvPr>
        </p:nvSpPr>
        <p:spPr/>
        <p:txBody>
          <a:bodyPr rtlCol="0"/>
          <a:lstStyle/>
          <a:p>
            <a:fld id="{C476664D-CC6F-4E6B-93D5-3EC8E513B450}"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3525E9A-3E1C-49B2-A96D-CB2AFC67C6B1}" type="datetimeFigureOut">
              <a:rPr lang="en-US" smtClean="0"/>
              <a:t>1/8/2015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C476664D-CC6F-4E6B-93D5-3EC8E513B45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3525E9A-3E1C-49B2-A96D-CB2AFC67C6B1}" type="datetimeFigureOut">
              <a:rPr lang="en-US" smtClean="0"/>
              <a:t>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76664D-CC6F-4E6B-93D5-3EC8E513B450}"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3525E9A-3E1C-49B2-A96D-CB2AFC67C6B1}" type="datetimeFigureOut">
              <a:rPr lang="en-US" smtClean="0"/>
              <a:t>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76664D-CC6F-4E6B-93D5-3EC8E513B450}"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3525E9A-3E1C-49B2-A96D-CB2AFC67C6B1}" type="datetimeFigureOut">
              <a:rPr lang="en-US" smtClean="0"/>
              <a:t>1/8/2015</a:t>
            </a:fld>
            <a:endParaRPr lang="en-US"/>
          </a:p>
        </p:txBody>
      </p:sp>
      <p:sp>
        <p:nvSpPr>
          <p:cNvPr id="7" name="Slide Number Placeholder 6"/>
          <p:cNvSpPr>
            <a:spLocks noGrp="1"/>
          </p:cNvSpPr>
          <p:nvPr>
            <p:ph type="sldNum" sz="quarter" idx="11"/>
          </p:nvPr>
        </p:nvSpPr>
        <p:spPr/>
        <p:txBody>
          <a:bodyPr rtlCol="0"/>
          <a:lstStyle/>
          <a:p>
            <a:fld id="{C476664D-CC6F-4E6B-93D5-3EC8E513B450}"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525E9A-3E1C-49B2-A96D-CB2AFC67C6B1}" type="datetimeFigureOut">
              <a:rPr lang="en-US" smtClean="0"/>
              <a:t>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76664D-CC6F-4E6B-93D5-3EC8E513B45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3525E9A-3E1C-49B2-A96D-CB2AFC67C6B1}" type="datetimeFigureOut">
              <a:rPr lang="en-US" smtClean="0"/>
              <a:t>1/8/2015</a:t>
            </a:fld>
            <a:endParaRPr lang="en-US"/>
          </a:p>
        </p:txBody>
      </p:sp>
      <p:sp>
        <p:nvSpPr>
          <p:cNvPr id="22" name="Slide Number Placeholder 21"/>
          <p:cNvSpPr>
            <a:spLocks noGrp="1"/>
          </p:cNvSpPr>
          <p:nvPr>
            <p:ph type="sldNum" sz="quarter" idx="15"/>
          </p:nvPr>
        </p:nvSpPr>
        <p:spPr/>
        <p:txBody>
          <a:bodyPr rtlCol="0"/>
          <a:lstStyle/>
          <a:p>
            <a:fld id="{C476664D-CC6F-4E6B-93D5-3EC8E513B450}"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3525E9A-3E1C-49B2-A96D-CB2AFC67C6B1}" type="datetimeFigureOut">
              <a:rPr lang="en-US" smtClean="0"/>
              <a:t>1/8/2015</a:t>
            </a:fld>
            <a:endParaRPr lang="en-US"/>
          </a:p>
        </p:txBody>
      </p:sp>
      <p:sp>
        <p:nvSpPr>
          <p:cNvPr id="18" name="Slide Number Placeholder 17"/>
          <p:cNvSpPr>
            <a:spLocks noGrp="1"/>
          </p:cNvSpPr>
          <p:nvPr>
            <p:ph type="sldNum" sz="quarter" idx="11"/>
          </p:nvPr>
        </p:nvSpPr>
        <p:spPr/>
        <p:txBody>
          <a:bodyPr rtlCol="0"/>
          <a:lstStyle/>
          <a:p>
            <a:fld id="{C476664D-CC6F-4E6B-93D5-3EC8E513B450}"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3525E9A-3E1C-49B2-A96D-CB2AFC67C6B1}" type="datetimeFigureOut">
              <a:rPr lang="en-US" smtClean="0"/>
              <a:t>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6664D-CC6F-4E6B-93D5-3EC8E513B45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3525E9A-3E1C-49B2-A96D-CB2AFC67C6B1}" type="datetimeFigureOut">
              <a:rPr lang="en-US" smtClean="0"/>
              <a:t>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6664D-CC6F-4E6B-93D5-3EC8E513B45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3525E9A-3E1C-49B2-A96D-CB2AFC67C6B1}" type="datetimeFigureOut">
              <a:rPr lang="en-US" smtClean="0"/>
              <a:t>1/8/2015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476664D-CC6F-4E6B-93D5-3EC8E513B45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2209800"/>
          </a:xfrm>
        </p:spPr>
        <p:style>
          <a:lnRef idx="1">
            <a:schemeClr val="accent4"/>
          </a:lnRef>
          <a:fillRef idx="2">
            <a:schemeClr val="accent4"/>
          </a:fillRef>
          <a:effectRef idx="1">
            <a:schemeClr val="accent4"/>
          </a:effectRef>
          <a:fontRef idx="minor">
            <a:schemeClr val="dk1"/>
          </a:fontRef>
        </p:style>
        <p:txBody>
          <a:bodyPr>
            <a:normAutofit/>
          </a:bodyPr>
          <a:lstStyle/>
          <a:p>
            <a:r>
              <a:rPr lang="en-US" b="1" dirty="0"/>
              <a:t>First Year Writing, Contingent Faculty, and the Problem of Student Retention</a:t>
            </a:r>
            <a:r>
              <a:rPr lang="en-US" dirty="0"/>
              <a:t/>
            </a:r>
            <a:br>
              <a:rPr lang="en-US" dirty="0"/>
            </a:br>
            <a:endParaRPr lang="en-US" dirty="0"/>
          </a:p>
        </p:txBody>
      </p:sp>
      <p:sp>
        <p:nvSpPr>
          <p:cNvPr id="3" name="Subtitle 2"/>
          <p:cNvSpPr>
            <a:spLocks noGrp="1"/>
          </p:cNvSpPr>
          <p:nvPr>
            <p:ph type="subTitle" idx="1"/>
          </p:nvPr>
        </p:nvSpPr>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en-US" b="1" dirty="0">
                <a:solidFill>
                  <a:schemeClr val="tx1"/>
                </a:solidFill>
              </a:rPr>
              <a:t>John Casey, PhD</a:t>
            </a:r>
            <a:endParaRPr lang="en-US" dirty="0">
              <a:solidFill>
                <a:schemeClr val="tx1"/>
              </a:solidFill>
            </a:endParaRPr>
          </a:p>
          <a:p>
            <a:r>
              <a:rPr lang="en-US" b="1" dirty="0">
                <a:solidFill>
                  <a:schemeClr val="tx1"/>
                </a:solidFill>
              </a:rPr>
              <a:t>Lecturer </a:t>
            </a:r>
            <a:endParaRPr lang="en-US" dirty="0">
              <a:solidFill>
                <a:schemeClr val="tx1"/>
              </a:solidFill>
            </a:endParaRPr>
          </a:p>
          <a:p>
            <a:r>
              <a:rPr lang="en-US" b="1" dirty="0">
                <a:solidFill>
                  <a:schemeClr val="tx1"/>
                </a:solidFill>
              </a:rPr>
              <a:t>Department of English </a:t>
            </a:r>
            <a:endParaRPr lang="en-US" dirty="0">
              <a:solidFill>
                <a:schemeClr val="tx1"/>
              </a:solidFill>
            </a:endParaRPr>
          </a:p>
          <a:p>
            <a:r>
              <a:rPr lang="en-US" b="1" dirty="0">
                <a:solidFill>
                  <a:schemeClr val="tx1"/>
                </a:solidFill>
              </a:rPr>
              <a:t>University of Illinois at Chicago</a:t>
            </a:r>
            <a:endParaRPr lang="en-US" dirty="0">
              <a:solidFill>
                <a:schemeClr val="tx1"/>
              </a:solidFill>
            </a:endParaRPr>
          </a:p>
          <a:p>
            <a:endParaRPr lang="en-US" dirty="0"/>
          </a:p>
        </p:txBody>
      </p:sp>
    </p:spTree>
    <p:extLst>
      <p:ext uri="{BB962C8B-B14F-4D97-AF65-F5344CB8AC3E}">
        <p14:creationId xmlns:p14="http://schemas.microsoft.com/office/powerpoint/2010/main" val="2797990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Axiom of the faculty labor movement</a:t>
            </a:r>
            <a:endParaRPr lang="en-US" dirty="0"/>
          </a:p>
        </p:txBody>
      </p:sp>
      <p:sp>
        <p:nvSpPr>
          <p:cNvPr id="3" name="Content Placeholder 2"/>
          <p:cNvSpPr>
            <a:spLocks noGrp="1"/>
          </p:cNvSpPr>
          <p:nvPr>
            <p:ph sz="quarter" idx="1"/>
          </p:nvPr>
        </p:nvSpPr>
        <p:spPr/>
        <p:txBody>
          <a:bodyPr/>
          <a:lstStyle/>
          <a:p>
            <a:endParaRPr lang="en-US" b="1" dirty="0" smtClean="0"/>
          </a:p>
          <a:p>
            <a:r>
              <a:rPr lang="en-US" sz="3200" b="1" dirty="0" smtClean="0"/>
              <a:t>Faculty </a:t>
            </a:r>
            <a:r>
              <a:rPr lang="en-US" sz="3200" b="1" dirty="0"/>
              <a:t>Working Conditions Are Student Learning </a:t>
            </a:r>
            <a:r>
              <a:rPr lang="en-US" sz="3200" b="1" dirty="0" smtClean="0"/>
              <a:t>Conditions.</a:t>
            </a:r>
            <a:endParaRPr lang="en-US" sz="3200" b="1" dirty="0"/>
          </a:p>
          <a:p>
            <a:endParaRPr lang="en-US" dirty="0"/>
          </a:p>
        </p:txBody>
      </p:sp>
    </p:spTree>
    <p:extLst>
      <p:ext uri="{BB962C8B-B14F-4D97-AF65-F5344CB8AC3E}">
        <p14:creationId xmlns:p14="http://schemas.microsoft.com/office/powerpoint/2010/main" val="24252962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the Axiom</a:t>
            </a:r>
            <a:endParaRPr lang="en-US" dirty="0"/>
          </a:p>
        </p:txBody>
      </p:sp>
      <p:sp>
        <p:nvSpPr>
          <p:cNvPr id="3" name="Content Placeholder 2"/>
          <p:cNvSpPr>
            <a:spLocks noGrp="1"/>
          </p:cNvSpPr>
          <p:nvPr>
            <p:ph sz="quarter" idx="1"/>
          </p:nvPr>
        </p:nvSpPr>
        <p:spPr/>
        <p:txBody>
          <a:bodyPr/>
          <a:lstStyle/>
          <a:p>
            <a:r>
              <a:rPr lang="en-US" dirty="0" smtClean="0"/>
              <a:t>Easy to assert but not necessarily to prove.</a:t>
            </a:r>
          </a:p>
          <a:p>
            <a:endParaRPr lang="en-US" dirty="0"/>
          </a:p>
          <a:p>
            <a:r>
              <a:rPr lang="en-US" dirty="0" smtClean="0"/>
              <a:t>This presentation is as an attempt to isolate elements of higher education that highlight the connection between faculty working conditions and student learning.  </a:t>
            </a:r>
          </a:p>
          <a:p>
            <a:endParaRPr lang="en-US" dirty="0"/>
          </a:p>
          <a:p>
            <a:r>
              <a:rPr lang="en-US" dirty="0" smtClean="0"/>
              <a:t>Focuses on three areas of inquiry: </a:t>
            </a:r>
          </a:p>
          <a:p>
            <a:pPr marL="0" indent="0">
              <a:buNone/>
            </a:pPr>
            <a:r>
              <a:rPr lang="en-US" b="1" dirty="0" smtClean="0"/>
              <a:t>1. Student Retention, 2. Labor Contingency in Higher Education, and 3. First Year Writing Curricula</a:t>
            </a:r>
            <a:r>
              <a:rPr lang="en-US" dirty="0" smtClean="0"/>
              <a:t>.</a:t>
            </a:r>
          </a:p>
          <a:p>
            <a:endParaRPr lang="en-US" dirty="0"/>
          </a:p>
          <a:p>
            <a:endParaRPr lang="en-US" dirty="0"/>
          </a:p>
        </p:txBody>
      </p:sp>
    </p:spTree>
    <p:extLst>
      <p:ext uri="{BB962C8B-B14F-4D97-AF65-F5344CB8AC3E}">
        <p14:creationId xmlns:p14="http://schemas.microsoft.com/office/powerpoint/2010/main" val="18135955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Retention</a:t>
            </a:r>
            <a:endParaRPr lang="en-US" dirty="0"/>
          </a:p>
        </p:txBody>
      </p:sp>
      <p:sp>
        <p:nvSpPr>
          <p:cNvPr id="3" name="Content Placeholder 2"/>
          <p:cNvSpPr>
            <a:spLocks noGrp="1"/>
          </p:cNvSpPr>
          <p:nvPr>
            <p:ph sz="quarter" idx="1"/>
          </p:nvPr>
        </p:nvSpPr>
        <p:spPr/>
        <p:txBody>
          <a:bodyPr/>
          <a:lstStyle/>
          <a:p>
            <a:r>
              <a:rPr lang="en-US" dirty="0" smtClean="0"/>
              <a:t>Natural starting point for investigation.  </a:t>
            </a:r>
          </a:p>
          <a:p>
            <a:endParaRPr lang="en-US" dirty="0"/>
          </a:p>
          <a:p>
            <a:r>
              <a:rPr lang="en-US" dirty="0" smtClean="0"/>
              <a:t>For better or worse </a:t>
            </a:r>
            <a:r>
              <a:rPr lang="en-US" dirty="0" smtClean="0"/>
              <a:t>student retention </a:t>
            </a:r>
            <a:r>
              <a:rPr lang="en-US" dirty="0" smtClean="0"/>
              <a:t>shapes the experience of faculty, students, and staff on most college and university campuses.  </a:t>
            </a:r>
          </a:p>
          <a:p>
            <a:endParaRPr lang="en-US" dirty="0"/>
          </a:p>
          <a:p>
            <a:r>
              <a:rPr lang="en-US" dirty="0" smtClean="0"/>
              <a:t>Diverse approaches to retention but the dominant model currently the sociological approach of Vincent Tinto, author of the book </a:t>
            </a:r>
            <a:r>
              <a:rPr lang="en-US" i="1" dirty="0" smtClean="0"/>
              <a:t>Leaving College </a:t>
            </a:r>
            <a:r>
              <a:rPr lang="en-US" dirty="0" smtClean="0"/>
              <a:t>(1993).  </a:t>
            </a:r>
          </a:p>
          <a:p>
            <a:endParaRPr lang="en-US" dirty="0"/>
          </a:p>
          <a:p>
            <a:endParaRPr lang="en-US" dirty="0"/>
          </a:p>
        </p:txBody>
      </p:sp>
    </p:spTree>
    <p:extLst>
      <p:ext uri="{BB962C8B-B14F-4D97-AF65-F5344CB8AC3E}">
        <p14:creationId xmlns:p14="http://schemas.microsoft.com/office/powerpoint/2010/main" val="1837819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Mindset</a:t>
            </a:r>
            <a:endParaRPr lang="en-US" dirty="0"/>
          </a:p>
        </p:txBody>
      </p:sp>
      <p:sp>
        <p:nvSpPr>
          <p:cNvPr id="3" name="Content Placeholder 2"/>
          <p:cNvSpPr>
            <a:spLocks noGrp="1"/>
          </p:cNvSpPr>
          <p:nvPr>
            <p:ph sz="quarter" idx="1"/>
          </p:nvPr>
        </p:nvSpPr>
        <p:spPr/>
        <p:txBody>
          <a:bodyPr/>
          <a:lstStyle/>
          <a:p>
            <a:r>
              <a:rPr lang="en-US" dirty="0" smtClean="0"/>
              <a:t>Tinto asserted that the main challenge for student retention was creating a mindset in new students.</a:t>
            </a:r>
          </a:p>
          <a:p>
            <a:endParaRPr lang="en-US" dirty="0"/>
          </a:p>
          <a:p>
            <a:r>
              <a:rPr lang="en-US" dirty="0" smtClean="0"/>
              <a:t>Belief that they can achieve the academic tasks required of them and that they belong in the new environment they have entered. </a:t>
            </a:r>
          </a:p>
          <a:p>
            <a:endParaRPr lang="en-US" dirty="0"/>
          </a:p>
          <a:p>
            <a:r>
              <a:rPr lang="en-US" dirty="0" smtClean="0"/>
              <a:t>Tinto’s research reminds us that First Year students are high school Seniors severed from their “tribe.”  They are starting over.</a:t>
            </a:r>
            <a:endParaRPr lang="en-US" dirty="0"/>
          </a:p>
        </p:txBody>
      </p:sp>
    </p:spTree>
    <p:extLst>
      <p:ext uri="{BB962C8B-B14F-4D97-AF65-F5344CB8AC3E}">
        <p14:creationId xmlns:p14="http://schemas.microsoft.com/office/powerpoint/2010/main" val="38646914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Mindset (cont.)</a:t>
            </a:r>
            <a:endParaRPr lang="en-US" dirty="0"/>
          </a:p>
        </p:txBody>
      </p:sp>
      <p:sp>
        <p:nvSpPr>
          <p:cNvPr id="3" name="Content Placeholder 2"/>
          <p:cNvSpPr>
            <a:spLocks noGrp="1"/>
          </p:cNvSpPr>
          <p:nvPr>
            <p:ph sz="quarter" idx="1"/>
          </p:nvPr>
        </p:nvSpPr>
        <p:spPr/>
        <p:txBody>
          <a:bodyPr/>
          <a:lstStyle/>
          <a:p>
            <a:pPr lvl="0"/>
            <a:r>
              <a:rPr lang="en-US" dirty="0" smtClean="0"/>
              <a:t>Tinto argued that in </a:t>
            </a:r>
            <a:r>
              <a:rPr lang="en-US" dirty="0"/>
              <a:t>the first year </a:t>
            </a:r>
            <a:r>
              <a:rPr lang="en-US" dirty="0" smtClean="0"/>
              <a:t>“the </a:t>
            </a:r>
            <a:r>
              <a:rPr lang="en-US" dirty="0"/>
              <a:t>incidence of withdrawal is highest” and “the individual is least integrated into and therefore least committed to the institution and thus most susceptible to the pains and doubts which separation and transition evoke” (Tinto, </a:t>
            </a:r>
            <a:r>
              <a:rPr lang="en-US" i="1" dirty="0"/>
              <a:t>Leaving College</a:t>
            </a:r>
            <a:r>
              <a:rPr lang="en-US" dirty="0"/>
              <a:t>, 163).</a:t>
            </a:r>
          </a:p>
          <a:p>
            <a:endParaRPr lang="en-US" dirty="0" smtClean="0"/>
          </a:p>
          <a:p>
            <a:r>
              <a:rPr lang="en-US" dirty="0" smtClean="0"/>
              <a:t>Many First Year Experience programs use this insight as their starting point. </a:t>
            </a:r>
            <a:endParaRPr lang="en-US" dirty="0"/>
          </a:p>
        </p:txBody>
      </p:sp>
    </p:spTree>
    <p:extLst>
      <p:ext uri="{BB962C8B-B14F-4D97-AF65-F5344CB8AC3E}">
        <p14:creationId xmlns:p14="http://schemas.microsoft.com/office/powerpoint/2010/main" val="678085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Role in Student Retention</a:t>
            </a:r>
            <a:endParaRPr lang="en-US" dirty="0"/>
          </a:p>
        </p:txBody>
      </p:sp>
      <p:sp>
        <p:nvSpPr>
          <p:cNvPr id="3" name="Content Placeholder 2"/>
          <p:cNvSpPr>
            <a:spLocks noGrp="1"/>
          </p:cNvSpPr>
          <p:nvPr>
            <p:ph sz="quarter" idx="1"/>
          </p:nvPr>
        </p:nvSpPr>
        <p:spPr/>
        <p:txBody>
          <a:bodyPr/>
          <a:lstStyle/>
          <a:p>
            <a:pPr lvl="0"/>
            <a:r>
              <a:rPr lang="en-US" dirty="0"/>
              <a:t>What is conspicuously absent from much of the research and even from the more general campus discussions on the issue of student retention is the role played by faculty in the socialization of students to campus life.  </a:t>
            </a:r>
            <a:endParaRPr lang="en-US" dirty="0" smtClean="0"/>
          </a:p>
          <a:p>
            <a:pPr lvl="0"/>
            <a:endParaRPr lang="en-US" dirty="0"/>
          </a:p>
          <a:p>
            <a:pPr lvl="0"/>
            <a:r>
              <a:rPr lang="en-US" dirty="0" smtClean="0"/>
              <a:t>Especially odd given Tinto’s belief that faculty are the main socializing force in initiating students into the academic tribe.</a:t>
            </a:r>
            <a:endParaRPr lang="en-US" dirty="0"/>
          </a:p>
          <a:p>
            <a:endParaRPr lang="en-US" dirty="0"/>
          </a:p>
        </p:txBody>
      </p:sp>
    </p:spTree>
    <p:extLst>
      <p:ext uri="{BB962C8B-B14F-4D97-AF65-F5344CB8AC3E}">
        <p14:creationId xmlns:p14="http://schemas.microsoft.com/office/powerpoint/2010/main" val="29466860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Role in Student Retention (cont.)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“Of the variety of forms of contact which occur on campus, frequent contact with the faculty appears to be a particularly important element in student persistence.  This is especially true when that contact extends beyond the formal boundaries of the classroom to the various informal settings which characterize college life.  Those encounters which go beyond the mere formalities of academic work to broader intellectual and social issues and which are seen by students as warm and rewarding appear to be strongly associated with continued persistence.  By contrast, the absence of faculty contacts and/or the perception that they are largely formalistic exchanges limited to the narrow confines of academic work prove to be tied to the occurrence of voluntary withdrawal” (Tinto, </a:t>
            </a:r>
            <a:r>
              <a:rPr lang="en-US" i="1" dirty="0"/>
              <a:t>Leaving College</a:t>
            </a:r>
            <a:r>
              <a:rPr lang="en-US" dirty="0"/>
              <a:t>, 57).  </a:t>
            </a:r>
          </a:p>
          <a:p>
            <a:endParaRPr lang="en-US" dirty="0"/>
          </a:p>
        </p:txBody>
      </p:sp>
    </p:spTree>
    <p:extLst>
      <p:ext uri="{BB962C8B-B14F-4D97-AF65-F5344CB8AC3E}">
        <p14:creationId xmlns:p14="http://schemas.microsoft.com/office/powerpoint/2010/main" val="42252515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Contingency and Retention </a:t>
            </a:r>
            <a:endParaRPr lang="en-US" dirty="0"/>
          </a:p>
        </p:txBody>
      </p:sp>
      <p:sp>
        <p:nvSpPr>
          <p:cNvPr id="3" name="Content Placeholder 2"/>
          <p:cNvSpPr>
            <a:spLocks noGrp="1"/>
          </p:cNvSpPr>
          <p:nvPr>
            <p:ph sz="quarter" idx="1"/>
          </p:nvPr>
        </p:nvSpPr>
        <p:spPr/>
        <p:txBody>
          <a:bodyPr/>
          <a:lstStyle/>
          <a:p>
            <a:r>
              <a:rPr lang="en-US" dirty="0" smtClean="0"/>
              <a:t>Lack of discussion of the faculty role in student retention has a number of explanations. </a:t>
            </a:r>
          </a:p>
          <a:p>
            <a:endParaRPr lang="en-US" dirty="0"/>
          </a:p>
          <a:p>
            <a:r>
              <a:rPr lang="en-US" dirty="0" smtClean="0"/>
              <a:t>Most relevant for this presentation is the reality of who is teaching most First Year Students:  Non-Tenure Track (NTT) Faculty.</a:t>
            </a:r>
          </a:p>
          <a:p>
            <a:endParaRPr lang="en-US" dirty="0"/>
          </a:p>
          <a:p>
            <a:r>
              <a:rPr lang="en-US" dirty="0" smtClean="0"/>
              <a:t>Addressing the relationship of faculty to student retention would thus involve discussing the sore point of the changing nature of the faculty in higher education. </a:t>
            </a:r>
            <a:endParaRPr lang="en-US" dirty="0"/>
          </a:p>
        </p:txBody>
      </p:sp>
    </p:spTree>
    <p:extLst>
      <p:ext uri="{BB962C8B-B14F-4D97-AF65-F5344CB8AC3E}">
        <p14:creationId xmlns:p14="http://schemas.microsoft.com/office/powerpoint/2010/main" val="4160173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Contingency and Retention (Cont.)</a:t>
            </a:r>
            <a:endParaRPr lang="en-US" dirty="0"/>
          </a:p>
        </p:txBody>
      </p:sp>
      <p:sp>
        <p:nvSpPr>
          <p:cNvPr id="3" name="Content Placeholder 2"/>
          <p:cNvSpPr>
            <a:spLocks noGrp="1"/>
          </p:cNvSpPr>
          <p:nvPr>
            <p:ph sz="quarter" idx="1"/>
          </p:nvPr>
        </p:nvSpPr>
        <p:spPr/>
        <p:txBody>
          <a:bodyPr/>
          <a:lstStyle/>
          <a:p>
            <a:pPr lvl="0"/>
            <a:r>
              <a:rPr lang="en-US" dirty="0"/>
              <a:t>Audrey J. Jaeger and M. Kevin Eagan found that “students at the doctoral-extensive institution had the highest average exposure to contingent faculty instruction in their first year, as the average student at this institutional type had approximately 68% of all credits with contingent faculty” (Jaeger and Eagan, 521).  </a:t>
            </a:r>
          </a:p>
          <a:p>
            <a:endParaRPr lang="en-US" dirty="0"/>
          </a:p>
          <a:p>
            <a:pPr lvl="0"/>
            <a:r>
              <a:rPr lang="en-US" dirty="0"/>
              <a:t>Not surprisingly, those at baccalaureate </a:t>
            </a:r>
            <a:r>
              <a:rPr lang="en-US" dirty="0" smtClean="0"/>
              <a:t>institutions, focused </a:t>
            </a:r>
            <a:r>
              <a:rPr lang="en-US" dirty="0"/>
              <a:t>on undergraduate teaching more than graduate education and research, had the lowest percentage (49%).  </a:t>
            </a:r>
          </a:p>
          <a:p>
            <a:endParaRPr lang="en-US" dirty="0"/>
          </a:p>
        </p:txBody>
      </p:sp>
    </p:spTree>
    <p:extLst>
      <p:ext uri="{BB962C8B-B14F-4D97-AF65-F5344CB8AC3E}">
        <p14:creationId xmlns:p14="http://schemas.microsoft.com/office/powerpoint/2010/main" val="2022070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Contingency and Retention (Cont.)</a:t>
            </a:r>
            <a:endParaRPr lang="en-US" dirty="0"/>
          </a:p>
        </p:txBody>
      </p:sp>
      <p:sp>
        <p:nvSpPr>
          <p:cNvPr id="3" name="Content Placeholder 2"/>
          <p:cNvSpPr>
            <a:spLocks noGrp="1"/>
          </p:cNvSpPr>
          <p:nvPr>
            <p:ph sz="quarter" idx="1"/>
          </p:nvPr>
        </p:nvSpPr>
        <p:spPr/>
        <p:txBody>
          <a:bodyPr>
            <a:normAutofit/>
          </a:bodyPr>
          <a:lstStyle/>
          <a:p>
            <a:pPr lvl="0"/>
            <a:r>
              <a:rPr lang="en-US" dirty="0"/>
              <a:t>Jaeger and Eagan’s data </a:t>
            </a:r>
            <a:r>
              <a:rPr lang="en-US" dirty="0" smtClean="0"/>
              <a:t>suggested </a:t>
            </a:r>
            <a:r>
              <a:rPr lang="en-US" dirty="0"/>
              <a:t>a negative relationship between student retention and exposure to contingent faculty in their first year of </a:t>
            </a:r>
            <a:r>
              <a:rPr lang="en-US" dirty="0" smtClean="0"/>
              <a:t>instruction (a 2-4% decline per 10% increase in NTT faculty instruction), but left the reasons for this trend largely unanswered.  (See </a:t>
            </a:r>
            <a:r>
              <a:rPr lang="en-US" dirty="0"/>
              <a:t>“Examining Retention and Contingent Faculty </a:t>
            </a:r>
            <a:r>
              <a:rPr lang="en-US" dirty="0" smtClean="0"/>
              <a:t>Use.”)</a:t>
            </a:r>
          </a:p>
          <a:p>
            <a:pPr lvl="0"/>
            <a:endParaRPr lang="en-US" dirty="0"/>
          </a:p>
          <a:p>
            <a:pPr lvl="0"/>
            <a:r>
              <a:rPr lang="en-US" dirty="0" smtClean="0"/>
              <a:t>Paul D. </a:t>
            </a:r>
            <a:r>
              <a:rPr lang="en-US" dirty="0" err="1" smtClean="0"/>
              <a:t>Umbach</a:t>
            </a:r>
            <a:r>
              <a:rPr lang="en-US" dirty="0" smtClean="0"/>
              <a:t> provided an explanation  for this trend that focused on the challenges of NTT working conditions.  Particularly </a:t>
            </a:r>
            <a:r>
              <a:rPr lang="en-US" b="1" dirty="0" smtClean="0"/>
              <a:t>access issues</a:t>
            </a:r>
            <a:r>
              <a:rPr lang="en-US" dirty="0" smtClean="0"/>
              <a:t>.  (See “</a:t>
            </a:r>
            <a:r>
              <a:rPr lang="en-US" dirty="0"/>
              <a:t>How Effective Are they?”) </a:t>
            </a:r>
          </a:p>
          <a:p>
            <a:pPr marL="0" indent="0">
              <a:buNone/>
            </a:pPr>
            <a:endParaRPr lang="en-US" dirty="0"/>
          </a:p>
          <a:p>
            <a:pPr marL="0" lvl="0" indent="0">
              <a:buNone/>
            </a:pPr>
            <a:endParaRPr lang="en-US" dirty="0"/>
          </a:p>
          <a:p>
            <a:endParaRPr lang="en-US" dirty="0"/>
          </a:p>
          <a:p>
            <a:pPr lvl="0"/>
            <a:endParaRPr lang="en-US" dirty="0"/>
          </a:p>
          <a:p>
            <a:endParaRPr lang="en-US" dirty="0"/>
          </a:p>
        </p:txBody>
      </p:sp>
    </p:spTree>
    <p:extLst>
      <p:ext uri="{BB962C8B-B14F-4D97-AF65-F5344CB8AC3E}">
        <p14:creationId xmlns:p14="http://schemas.microsoft.com/office/powerpoint/2010/main" val="3892083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Access to Faculty</a:t>
            </a:r>
            <a:endParaRPr lang="en-US" dirty="0"/>
          </a:p>
        </p:txBody>
      </p:sp>
      <p:sp>
        <p:nvSpPr>
          <p:cNvPr id="3" name="Content Placeholder 2"/>
          <p:cNvSpPr>
            <a:spLocks noGrp="1"/>
          </p:cNvSpPr>
          <p:nvPr>
            <p:ph sz="quarter" idx="1"/>
          </p:nvPr>
        </p:nvSpPr>
        <p:spPr/>
        <p:txBody>
          <a:bodyPr>
            <a:normAutofit/>
          </a:bodyPr>
          <a:lstStyle/>
          <a:p>
            <a:pPr lvl="0"/>
            <a:r>
              <a:rPr lang="en-US" dirty="0" smtClean="0"/>
              <a:t>Student access to faculty involves more than contact in the classroom.  </a:t>
            </a:r>
          </a:p>
          <a:p>
            <a:pPr lvl="0"/>
            <a:endParaRPr lang="en-US" dirty="0"/>
          </a:p>
          <a:p>
            <a:pPr lvl="0"/>
            <a:r>
              <a:rPr lang="en-US" dirty="0" smtClean="0"/>
              <a:t>Also includes office hours, scheduled face to face appointments, and virtual interaction via email and other technological means.  </a:t>
            </a:r>
          </a:p>
          <a:p>
            <a:pPr lvl="0"/>
            <a:endParaRPr lang="en-US" dirty="0"/>
          </a:p>
          <a:p>
            <a:pPr lvl="0"/>
            <a:r>
              <a:rPr lang="en-US" dirty="0" smtClean="0"/>
              <a:t>Much has been written on time demands for NTT faculty (especially part-time) but there is less of a focus on the physical environment in which students and faculty meet.  </a:t>
            </a:r>
          </a:p>
          <a:p>
            <a:pPr lvl="0"/>
            <a:endParaRPr lang="en-US" dirty="0"/>
          </a:p>
          <a:p>
            <a:pPr lvl="0"/>
            <a:endParaRPr lang="en-US" dirty="0" smtClean="0"/>
          </a:p>
          <a:p>
            <a:pPr lvl="0"/>
            <a:endParaRPr lang="en-US" dirty="0"/>
          </a:p>
          <a:p>
            <a:pPr lvl="0"/>
            <a:endParaRPr lang="en-US" dirty="0" smtClean="0"/>
          </a:p>
          <a:p>
            <a:pPr lvl="0"/>
            <a:endParaRPr lang="en-US" dirty="0"/>
          </a:p>
          <a:p>
            <a:pPr lvl="0"/>
            <a:endParaRPr lang="en-US" dirty="0" smtClean="0"/>
          </a:p>
          <a:p>
            <a:endParaRPr lang="en-US" dirty="0"/>
          </a:p>
        </p:txBody>
      </p:sp>
    </p:spTree>
    <p:extLst>
      <p:ext uri="{BB962C8B-B14F-4D97-AF65-F5344CB8AC3E}">
        <p14:creationId xmlns:p14="http://schemas.microsoft.com/office/powerpoint/2010/main" val="2466737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access to Faculty (Cont.)</a:t>
            </a:r>
            <a:endParaRPr lang="en-US" dirty="0"/>
          </a:p>
        </p:txBody>
      </p:sp>
      <p:sp>
        <p:nvSpPr>
          <p:cNvPr id="3" name="Content Placeholder 2"/>
          <p:cNvSpPr>
            <a:spLocks noGrp="1"/>
          </p:cNvSpPr>
          <p:nvPr>
            <p:ph sz="quarter" idx="1"/>
          </p:nvPr>
        </p:nvSpPr>
        <p:spPr/>
        <p:txBody>
          <a:bodyPr/>
          <a:lstStyle/>
          <a:p>
            <a:pPr lvl="0"/>
            <a:r>
              <a:rPr lang="en-US" dirty="0" smtClean="0"/>
              <a:t>The physical environment in which a faculty member meets with a student suggests the relative value of their professor and the course they are taking to the institution.  </a:t>
            </a:r>
          </a:p>
          <a:p>
            <a:pPr lvl="0"/>
            <a:endParaRPr lang="en-US" dirty="0"/>
          </a:p>
          <a:p>
            <a:pPr lvl="0"/>
            <a:r>
              <a:rPr lang="en-US" dirty="0" smtClean="0"/>
              <a:t>UIC’s First Year Writing Program provides a telling example.  </a:t>
            </a:r>
          </a:p>
          <a:p>
            <a:pPr marL="0" lvl="0" indent="0">
              <a:buNone/>
            </a:pPr>
            <a:endParaRPr lang="en-US" dirty="0" smtClean="0"/>
          </a:p>
          <a:p>
            <a:endParaRPr lang="en-US" dirty="0"/>
          </a:p>
        </p:txBody>
      </p:sp>
    </p:spTree>
    <p:extLst>
      <p:ext uri="{BB962C8B-B14F-4D97-AF65-F5344CB8AC3E}">
        <p14:creationId xmlns:p14="http://schemas.microsoft.com/office/powerpoint/2010/main" val="334586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of Class Contact and First Year Writing Pedagogy </a:t>
            </a:r>
            <a:endParaRPr lang="en-US" dirty="0"/>
          </a:p>
        </p:txBody>
      </p:sp>
      <p:sp>
        <p:nvSpPr>
          <p:cNvPr id="3" name="Content Placeholder 2"/>
          <p:cNvSpPr>
            <a:spLocks noGrp="1"/>
          </p:cNvSpPr>
          <p:nvPr>
            <p:ph sz="quarter" idx="1"/>
          </p:nvPr>
        </p:nvSpPr>
        <p:spPr/>
        <p:txBody>
          <a:bodyPr>
            <a:normAutofit lnSpcReduction="10000"/>
          </a:bodyPr>
          <a:lstStyle/>
          <a:p>
            <a:pPr lvl="0"/>
            <a:r>
              <a:rPr lang="en-US" dirty="0"/>
              <a:t>Unlike many of the courses students will attend in their first year at UIC, our writing classes are small and collaborative, meeting two of the requirements noted by Tinto for successful student socialization into the campus environment.  </a:t>
            </a:r>
          </a:p>
          <a:p>
            <a:endParaRPr lang="en-US" dirty="0"/>
          </a:p>
          <a:p>
            <a:pPr lvl="0"/>
            <a:r>
              <a:rPr lang="en-US" dirty="0"/>
              <a:t>This has made our classes a fertile testing ground for </a:t>
            </a:r>
            <a:r>
              <a:rPr lang="en-US" dirty="0" smtClean="0"/>
              <a:t>administrators </a:t>
            </a:r>
            <a:r>
              <a:rPr lang="en-US" dirty="0"/>
              <a:t>interested in measuring the institution’s success in retaining students during the first year.  It has also made them the natural starting point for new campus efforts to create our own version of the First Year Experience. </a:t>
            </a:r>
          </a:p>
          <a:p>
            <a:endParaRPr lang="en-US" dirty="0"/>
          </a:p>
          <a:p>
            <a:endParaRPr lang="en-US" dirty="0"/>
          </a:p>
        </p:txBody>
      </p:sp>
    </p:spTree>
    <p:extLst>
      <p:ext uri="{BB962C8B-B14F-4D97-AF65-F5344CB8AC3E}">
        <p14:creationId xmlns:p14="http://schemas.microsoft.com/office/powerpoint/2010/main" val="22188087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of Class Contact and First Year Writing Pedagogy (Cont.)</a:t>
            </a:r>
            <a:endParaRPr lang="en-US" dirty="0"/>
          </a:p>
        </p:txBody>
      </p:sp>
      <p:sp>
        <p:nvSpPr>
          <p:cNvPr id="3" name="Content Placeholder 2"/>
          <p:cNvSpPr>
            <a:spLocks noGrp="1"/>
          </p:cNvSpPr>
          <p:nvPr>
            <p:ph sz="quarter" idx="1"/>
          </p:nvPr>
        </p:nvSpPr>
        <p:spPr/>
        <p:txBody>
          <a:bodyPr/>
          <a:lstStyle/>
          <a:p>
            <a:pPr lvl="0"/>
            <a:r>
              <a:rPr lang="en-US" dirty="0"/>
              <a:t>Faculty have been asked on numerous occasions to help in the distribution and collection of surveys (most of which have nothing to do with the curriculum).  </a:t>
            </a:r>
            <a:endParaRPr lang="en-US" dirty="0" smtClean="0"/>
          </a:p>
          <a:p>
            <a:pPr lvl="0"/>
            <a:endParaRPr lang="en-US" dirty="0"/>
          </a:p>
          <a:p>
            <a:pPr lvl="0"/>
            <a:r>
              <a:rPr lang="en-US" dirty="0"/>
              <a:t>We have also been asked to serve as liaisons between the university and the students, providing them information on academic and social services available to them. </a:t>
            </a:r>
          </a:p>
          <a:p>
            <a:endParaRPr lang="en-US" dirty="0"/>
          </a:p>
          <a:p>
            <a:pPr lvl="0"/>
            <a:r>
              <a:rPr lang="en-US" dirty="0"/>
              <a:t>What we have not been provided, however, is adequate office space.  </a:t>
            </a:r>
          </a:p>
          <a:p>
            <a:endParaRPr lang="en-US" dirty="0"/>
          </a:p>
        </p:txBody>
      </p:sp>
    </p:spTree>
    <p:extLst>
      <p:ext uri="{BB962C8B-B14F-4D97-AF65-F5344CB8AC3E}">
        <p14:creationId xmlns:p14="http://schemas.microsoft.com/office/powerpoint/2010/main" val="4177200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of Class Contact and First Year Writing Pedagogy (Cont.)</a:t>
            </a:r>
            <a:endParaRPr lang="en-US" dirty="0"/>
          </a:p>
        </p:txBody>
      </p:sp>
      <p:sp>
        <p:nvSpPr>
          <p:cNvPr id="3" name="Content Placeholder 2"/>
          <p:cNvSpPr>
            <a:spLocks noGrp="1"/>
          </p:cNvSpPr>
          <p:nvPr>
            <p:ph sz="quarter" idx="1"/>
          </p:nvPr>
        </p:nvSpPr>
        <p:spPr/>
        <p:txBody>
          <a:bodyPr/>
          <a:lstStyle/>
          <a:p>
            <a:pPr lvl="0"/>
            <a:r>
              <a:rPr lang="en-US" dirty="0"/>
              <a:t>First Year Writing faculty at UIC share offices originally designed for one person with as many as two other instructors.  In my case, since I’m in a corner office, I share the space with four.  </a:t>
            </a:r>
          </a:p>
          <a:p>
            <a:endParaRPr lang="en-US" dirty="0" smtClean="0"/>
          </a:p>
          <a:p>
            <a:r>
              <a:rPr lang="en-US" dirty="0" smtClean="0"/>
              <a:t>This presents a serious challenge for any potential out of class contact between students and faculty.  </a:t>
            </a:r>
          </a:p>
          <a:p>
            <a:endParaRPr lang="en-US" dirty="0"/>
          </a:p>
          <a:p>
            <a:r>
              <a:rPr lang="en-US" dirty="0" smtClean="0"/>
              <a:t>No privacy possible and it is often hard to hear each other with multiple conversations taking place at the same time. </a:t>
            </a:r>
            <a:endParaRPr lang="en-US" dirty="0"/>
          </a:p>
        </p:txBody>
      </p:sp>
    </p:spTree>
    <p:extLst>
      <p:ext uri="{BB962C8B-B14F-4D97-AF65-F5344CB8AC3E}">
        <p14:creationId xmlns:p14="http://schemas.microsoft.com/office/powerpoint/2010/main" val="35249699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Space</a:t>
            </a:r>
            <a:endParaRPr lang="en-US" dirty="0"/>
          </a:p>
        </p:txBody>
      </p:sp>
      <p:sp>
        <p:nvSpPr>
          <p:cNvPr id="3" name="Content Placeholder 2"/>
          <p:cNvSpPr>
            <a:spLocks noGrp="1"/>
          </p:cNvSpPr>
          <p:nvPr>
            <p:ph sz="quarter" idx="1"/>
          </p:nvPr>
        </p:nvSpPr>
        <p:spPr/>
        <p:txBody>
          <a:bodyPr>
            <a:normAutofit lnSpcReduction="10000"/>
          </a:bodyPr>
          <a:lstStyle/>
          <a:p>
            <a:pPr lvl="0"/>
            <a:r>
              <a:rPr lang="en-US" dirty="0" smtClean="0"/>
              <a:t>Faculty office space allocation (what UIC’s administration refers to as “Institutional Commitments”) provides a link between issues of Student Retention, Labor Contingency in Higher Education, and First Year Writing Curricula.  </a:t>
            </a:r>
          </a:p>
          <a:p>
            <a:pPr lvl="0"/>
            <a:endParaRPr lang="en-US" dirty="0"/>
          </a:p>
          <a:p>
            <a:pPr lvl="0"/>
            <a:r>
              <a:rPr lang="en-US" dirty="0" smtClean="0"/>
              <a:t>Tangibly demonstrates how faculty working conditions impact student learning conditions both in terms of pedagogy and student persistence to complete their degree.  </a:t>
            </a:r>
          </a:p>
          <a:p>
            <a:pPr lvl="0"/>
            <a:endParaRPr lang="en-US" dirty="0"/>
          </a:p>
          <a:p>
            <a:pPr lvl="0"/>
            <a:r>
              <a:rPr lang="en-US" dirty="0" smtClean="0"/>
              <a:t>New avenue for advocacy on behalf of NTT faculty.</a:t>
            </a:r>
          </a:p>
          <a:p>
            <a:pPr marL="0" lvl="0" indent="0">
              <a:buNone/>
            </a:pPr>
            <a:endParaRPr lang="en-US" dirty="0" smtClean="0"/>
          </a:p>
          <a:p>
            <a:pPr lvl="0"/>
            <a:endParaRPr lang="en-US" dirty="0"/>
          </a:p>
          <a:p>
            <a:pPr marL="0" indent="0">
              <a:buNone/>
            </a:pPr>
            <a:endParaRPr lang="en-US" dirty="0" smtClean="0"/>
          </a:p>
          <a:p>
            <a:pPr lvl="0"/>
            <a:endParaRPr lang="en-US" dirty="0"/>
          </a:p>
          <a:p>
            <a:pPr lvl="0"/>
            <a:endParaRPr lang="en-US" dirty="0"/>
          </a:p>
          <a:p>
            <a:endParaRPr lang="en-US" dirty="0"/>
          </a:p>
          <a:p>
            <a:endParaRPr lang="en-US" dirty="0"/>
          </a:p>
        </p:txBody>
      </p:sp>
    </p:spTree>
    <p:extLst>
      <p:ext uri="{BB962C8B-B14F-4D97-AF65-F5344CB8AC3E}">
        <p14:creationId xmlns:p14="http://schemas.microsoft.com/office/powerpoint/2010/main" val="31672247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Space (cont.)</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Something similar to the Adjunct Project is needed to address office space allocation.  This study </a:t>
            </a:r>
            <a:r>
              <a:rPr lang="en-US" dirty="0"/>
              <a:t>would expose the wide variety in what passes for “office space” among faculty and vividly illustrate </a:t>
            </a:r>
            <a:r>
              <a:rPr lang="en-US" dirty="0" smtClean="0"/>
              <a:t>to the public the </a:t>
            </a:r>
            <a:r>
              <a:rPr lang="en-US" dirty="0"/>
              <a:t>limitations placed on our ability to work as NTT faculty.  </a:t>
            </a:r>
          </a:p>
          <a:p>
            <a:pPr marL="0" indent="0">
              <a:buNone/>
            </a:pPr>
            <a:endParaRPr lang="en-US" dirty="0"/>
          </a:p>
          <a:p>
            <a:pPr lvl="0"/>
            <a:r>
              <a:rPr lang="en-US" dirty="0"/>
              <a:t>Data from such a study would also serve as a useful bargaining tool regardless of whether NTT faculty have a union or </a:t>
            </a:r>
            <a:r>
              <a:rPr lang="en-US" dirty="0" smtClean="0"/>
              <a:t>not</a:t>
            </a:r>
            <a:endParaRPr lang="en-US" dirty="0"/>
          </a:p>
          <a:p>
            <a:pPr lvl="0"/>
            <a:endParaRPr lang="en-US" dirty="0"/>
          </a:p>
          <a:p>
            <a:pPr lvl="0"/>
            <a:r>
              <a:rPr lang="en-US" dirty="0"/>
              <a:t>As a member of our Faculty Union’s bargaining team, I argued that the current office situation for most NTT faculty was in clear violation of FERPA requirements for our students.  This led to a contractual requirement to create a private meeting space available on request to NTT faculty in all UIC departments.  </a:t>
            </a:r>
          </a:p>
          <a:p>
            <a:endParaRPr lang="en-US" dirty="0"/>
          </a:p>
          <a:p>
            <a:endParaRPr lang="en-US" dirty="0"/>
          </a:p>
        </p:txBody>
      </p:sp>
    </p:spTree>
    <p:extLst>
      <p:ext uri="{BB962C8B-B14F-4D97-AF65-F5344CB8AC3E}">
        <p14:creationId xmlns:p14="http://schemas.microsoft.com/office/powerpoint/2010/main" val="4077980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Reading </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err="1"/>
              <a:t>Bippus</a:t>
            </a:r>
            <a:r>
              <a:rPr lang="en-US" dirty="0"/>
              <a:t>, Amy M.; Catherine F. Brooks; Timothy G. Plax; and Patricia Kearney.  “Student’s Perceptions of Part-Time and Tenured/Tenure-Track Faculty: Accessibility, Mentoring, and Extra-Class Communication.”  </a:t>
            </a:r>
            <a:r>
              <a:rPr lang="en-US" i="1" dirty="0"/>
              <a:t>Journal of the Association for Communication Administration</a:t>
            </a:r>
            <a:r>
              <a:rPr lang="en-US" dirty="0"/>
              <a:t>.  30 (2001): 13-23.    </a:t>
            </a:r>
            <a:endParaRPr lang="en-US" dirty="0" smtClean="0"/>
          </a:p>
          <a:p>
            <a:r>
              <a:rPr lang="en-US" dirty="0" smtClean="0"/>
              <a:t>Jaeger</a:t>
            </a:r>
            <a:r>
              <a:rPr lang="en-US" dirty="0"/>
              <a:t>, Audrey J. and M. Kevin Eagan.  “Examining Retention and Contingent Faculty Use in a State System of Public Higher Education.”  </a:t>
            </a:r>
            <a:r>
              <a:rPr lang="en-US" i="1" dirty="0"/>
              <a:t>Educational Policy</a:t>
            </a:r>
            <a:r>
              <a:rPr lang="en-US" dirty="0"/>
              <a:t>.  25.3 (2011): 507-537.  </a:t>
            </a:r>
          </a:p>
          <a:p>
            <a:r>
              <a:rPr lang="en-US" dirty="0"/>
              <a:t>Lerner, Neal.  “The Teacher-Student Writing Conference and the Desire for Intimacy.”  </a:t>
            </a:r>
            <a:r>
              <a:rPr lang="en-US" i="1" dirty="0"/>
              <a:t>College English</a:t>
            </a:r>
            <a:r>
              <a:rPr lang="en-US" dirty="0"/>
              <a:t>.  68.2 (2005): 186-208. </a:t>
            </a:r>
            <a:endParaRPr lang="en-US" dirty="0" smtClean="0"/>
          </a:p>
          <a:p>
            <a:r>
              <a:rPr lang="en-US" dirty="0"/>
              <a:t>Nadler, Marjorie </a:t>
            </a:r>
            <a:r>
              <a:rPr lang="en-US" dirty="0" err="1"/>
              <a:t>Keeshan</a:t>
            </a:r>
            <a:r>
              <a:rPr lang="en-US" dirty="0"/>
              <a:t> and Lawrence B. Nadler.  “Out of Class Communication Between Faculty and Students: a Faculty Perspective.” </a:t>
            </a:r>
            <a:r>
              <a:rPr lang="en-US" i="1" dirty="0"/>
              <a:t>Communication Studies</a:t>
            </a:r>
            <a:r>
              <a:rPr lang="en-US" dirty="0"/>
              <a:t>.  51.2 (2000): 176-188</a:t>
            </a:r>
            <a:r>
              <a:rPr lang="en-US" dirty="0" smtClean="0"/>
              <a:t>.</a:t>
            </a:r>
          </a:p>
          <a:p>
            <a:r>
              <a:rPr lang="en-US" dirty="0"/>
              <a:t>Tinto, Vincent.  </a:t>
            </a:r>
            <a:r>
              <a:rPr lang="en-US" i="1" dirty="0"/>
              <a:t>Completing College: Rethinking Institutional Action</a:t>
            </a:r>
            <a:r>
              <a:rPr lang="en-US" dirty="0"/>
              <a:t>.  Chicago: U of Chicago P, 1993.  </a:t>
            </a:r>
          </a:p>
          <a:p>
            <a:r>
              <a:rPr lang="en-US" dirty="0" err="1"/>
              <a:t>Umbach</a:t>
            </a:r>
            <a:r>
              <a:rPr lang="en-US" dirty="0"/>
              <a:t>, Paul D.  “How Effective Are They? Exploring the Impact of Contingent Faculty on Undergraduate Education.”  </a:t>
            </a:r>
            <a:r>
              <a:rPr lang="en-US" i="1" dirty="0"/>
              <a:t>The Review of Higher Education</a:t>
            </a:r>
            <a:r>
              <a:rPr lang="en-US" dirty="0"/>
              <a:t>.  30.2 (2007): 91-123.  </a:t>
            </a:r>
          </a:p>
          <a:p>
            <a:endParaRPr lang="en-US" dirty="0"/>
          </a:p>
        </p:txBody>
      </p:sp>
    </p:spTree>
    <p:extLst>
      <p:ext uri="{BB962C8B-B14F-4D97-AF65-F5344CB8AC3E}">
        <p14:creationId xmlns:p14="http://schemas.microsoft.com/office/powerpoint/2010/main" val="24539071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188</TotalTime>
  <Words>1540</Words>
  <Application>Microsoft Office PowerPoint</Application>
  <PresentationFormat>On-screen Show (4:3)</PresentationFormat>
  <Paragraphs>109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Oriel</vt:lpstr>
      <vt:lpstr>First Year Writing, Contingent Faculty, and the Problem of Student Retention </vt:lpstr>
      <vt:lpstr>An Axiom of the faculty labor movement</vt:lpstr>
      <vt:lpstr>Testing the Axiom</vt:lpstr>
      <vt:lpstr>Student Retention</vt:lpstr>
      <vt:lpstr>Student Mindset</vt:lpstr>
      <vt:lpstr>Student Mindset (cont.)</vt:lpstr>
      <vt:lpstr>Faculty Role in Student Retention</vt:lpstr>
      <vt:lpstr>Faculty Role in Student Retention (cont.)</vt:lpstr>
      <vt:lpstr>Contingency and Retention </vt:lpstr>
      <vt:lpstr>Contingency and Retention (Cont.)</vt:lpstr>
      <vt:lpstr>Contingency and Retention (Cont.)</vt:lpstr>
      <vt:lpstr>Student Access to Faculty</vt:lpstr>
      <vt:lpstr>Student access to Faculty (Cont.)</vt:lpstr>
      <vt:lpstr>Out of Class Contact and First Year Writing Pedagogy </vt:lpstr>
      <vt:lpstr>Out of Class Contact and First Year Writing Pedagogy (Cont.)</vt:lpstr>
      <vt:lpstr>Out of Class Contact and First Year Writing Pedagogy (Cont.)</vt:lpstr>
      <vt:lpstr>Office Space</vt:lpstr>
      <vt:lpstr>Office Space (cont.)</vt:lpstr>
      <vt:lpstr>Further Reading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Year Writing, Contingent Faculty, and the Problem of Student Retention</dc:title>
  <dc:creator>John Casey</dc:creator>
  <cp:lastModifiedBy>John Casey</cp:lastModifiedBy>
  <cp:revision>20</cp:revision>
  <dcterms:created xsi:type="dcterms:W3CDTF">2014-12-17T16:35:17Z</dcterms:created>
  <dcterms:modified xsi:type="dcterms:W3CDTF">2015-01-08T20:08:46Z</dcterms:modified>
</cp:coreProperties>
</file>