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handoutMasterIdLst>
    <p:handoutMasterId r:id="rId24"/>
  </p:handoutMasterIdLst>
  <p:sldIdLst>
    <p:sldId id="256" r:id="rId2"/>
    <p:sldId id="257" r:id="rId3"/>
    <p:sldId id="258" r:id="rId4"/>
    <p:sldId id="259" r:id="rId5"/>
    <p:sldId id="260" r:id="rId6"/>
    <p:sldId id="261" r:id="rId7"/>
    <p:sldId id="263" r:id="rId8"/>
    <p:sldId id="266" r:id="rId9"/>
    <p:sldId id="268" r:id="rId10"/>
    <p:sldId id="273" r:id="rId11"/>
    <p:sldId id="279" r:id="rId12"/>
    <p:sldId id="280" r:id="rId13"/>
    <p:sldId id="269" r:id="rId14"/>
    <p:sldId id="277" r:id="rId15"/>
    <p:sldId id="274" r:id="rId16"/>
    <p:sldId id="270" r:id="rId17"/>
    <p:sldId id="275" r:id="rId18"/>
    <p:sldId id="276" r:id="rId19"/>
    <p:sldId id="278" r:id="rId20"/>
    <p:sldId id="271" r:id="rId21"/>
    <p:sldId id="272" r:id="rId22"/>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43"/>
  </p:normalViewPr>
  <p:slideViewPr>
    <p:cSldViewPr snapToGrid="0" snapToObjects="1">
      <p:cViewPr varScale="1">
        <p:scale>
          <a:sx n="90" d="100"/>
          <a:sy n="90" d="100"/>
        </p:scale>
        <p:origin x="896"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EFE8992A-3EE4-EF43-91F2-B075CEB8076A}" type="datetimeFigureOut">
              <a:rPr lang="en-US" smtClean="0"/>
              <a:t>3/23/17</a:t>
            </a:fld>
            <a:endParaRPr lang="en-US"/>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55F440CE-E9FB-394B-8BDB-69481EFC5E6F}" type="slidenum">
              <a:rPr lang="en-US" smtClean="0"/>
              <a:t>‹#›</a:t>
            </a:fld>
            <a:endParaRPr lang="en-US"/>
          </a:p>
        </p:txBody>
      </p:sp>
    </p:spTree>
    <p:extLst>
      <p:ext uri="{BB962C8B-B14F-4D97-AF65-F5344CB8AC3E}">
        <p14:creationId xmlns:p14="http://schemas.microsoft.com/office/powerpoint/2010/main" val="5405590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AF493F37-1C0A-B848-8C6E-04AE19977022}" type="datetimeFigureOut">
              <a:rPr lang="en-US" smtClean="0"/>
              <a:t>3/23/17</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44ABDFF5-09B9-A24A-9D93-78E2007E41FD}" type="slidenum">
              <a:rPr lang="en-US" smtClean="0"/>
              <a:t>‹#›</a:t>
            </a:fld>
            <a:endParaRPr lang="en-US"/>
          </a:p>
        </p:txBody>
      </p:sp>
    </p:spTree>
    <p:extLst>
      <p:ext uri="{BB962C8B-B14F-4D97-AF65-F5344CB8AC3E}">
        <p14:creationId xmlns:p14="http://schemas.microsoft.com/office/powerpoint/2010/main" val="1202374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44ABDFF5-09B9-A24A-9D93-78E2007E41FD}" type="slidenum">
              <a:rPr lang="en-US" smtClean="0"/>
              <a:t>2</a:t>
            </a:fld>
            <a:endParaRPr lang="en-US"/>
          </a:p>
        </p:txBody>
      </p:sp>
    </p:spTree>
    <p:extLst>
      <p:ext uri="{BB962C8B-B14F-4D97-AF65-F5344CB8AC3E}">
        <p14:creationId xmlns:p14="http://schemas.microsoft.com/office/powerpoint/2010/main" val="4829519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ABDFF5-09B9-A24A-9D93-78E2007E41FD}" type="slidenum">
              <a:rPr lang="en-US" smtClean="0"/>
              <a:t>3</a:t>
            </a:fld>
            <a:endParaRPr lang="en-US"/>
          </a:p>
        </p:txBody>
      </p:sp>
    </p:spTree>
    <p:extLst>
      <p:ext uri="{BB962C8B-B14F-4D97-AF65-F5344CB8AC3E}">
        <p14:creationId xmlns:p14="http://schemas.microsoft.com/office/powerpoint/2010/main" val="1098994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I’m thinking</a:t>
            </a:r>
            <a:r>
              <a:rPr lang="en-US" baseline="0" dirty="0" smtClean="0"/>
              <a:t> specifically of </a:t>
            </a:r>
            <a:r>
              <a:rPr lang="en-US" i="1" baseline="0" dirty="0" smtClean="0"/>
              <a:t>A Farewell To Arms</a:t>
            </a:r>
            <a:r>
              <a:rPr lang="en-US" i="0" baseline="0" dirty="0" smtClean="0"/>
              <a:t> (1929),</a:t>
            </a:r>
            <a:r>
              <a:rPr lang="en-US" baseline="0" dirty="0" smtClean="0"/>
              <a:t> </a:t>
            </a:r>
            <a:r>
              <a:rPr lang="en-US" i="1" baseline="0" dirty="0" smtClean="0"/>
              <a:t>The Thin Red Line</a:t>
            </a:r>
            <a:r>
              <a:rPr lang="en-US" i="0" baseline="0" dirty="0" smtClean="0"/>
              <a:t> (1962), </a:t>
            </a:r>
            <a:r>
              <a:rPr lang="en-US" baseline="0" dirty="0" smtClean="0"/>
              <a:t>and </a:t>
            </a:r>
            <a:r>
              <a:rPr lang="en-US" i="1" baseline="0" dirty="0" smtClean="0"/>
              <a:t>The Things They Carried</a:t>
            </a:r>
            <a:r>
              <a:rPr lang="en-US" i="0" baseline="0" dirty="0" smtClean="0"/>
              <a:t> (1990).</a:t>
            </a:r>
            <a:endParaRPr lang="en-US" dirty="0"/>
          </a:p>
        </p:txBody>
      </p:sp>
      <p:sp>
        <p:nvSpPr>
          <p:cNvPr id="4" name="Slide Number Placeholder 3"/>
          <p:cNvSpPr>
            <a:spLocks noGrp="1"/>
          </p:cNvSpPr>
          <p:nvPr>
            <p:ph type="sldNum" sz="quarter" idx="10"/>
          </p:nvPr>
        </p:nvSpPr>
        <p:spPr/>
        <p:txBody>
          <a:bodyPr/>
          <a:lstStyle/>
          <a:p>
            <a:fld id="{44ABDFF5-09B9-A24A-9D93-78E2007E41FD}" type="slidenum">
              <a:rPr lang="en-US" smtClean="0"/>
              <a:t>7</a:t>
            </a:fld>
            <a:endParaRPr lang="en-US"/>
          </a:p>
        </p:txBody>
      </p:sp>
    </p:spTree>
    <p:extLst>
      <p:ext uri="{BB962C8B-B14F-4D97-AF65-F5344CB8AC3E}">
        <p14:creationId xmlns:p14="http://schemas.microsoft.com/office/powerpoint/2010/main" val="86344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Jonathan Shay</a:t>
            </a:r>
            <a:r>
              <a:rPr lang="en-US" baseline="0" dirty="0" smtClean="0"/>
              <a:t> on “</a:t>
            </a:r>
            <a:r>
              <a:rPr lang="en-US" dirty="0" smtClean="0"/>
              <a:t>Moral Injury.”</a:t>
            </a:r>
            <a:r>
              <a:rPr lang="en-US" baseline="0" dirty="0" smtClean="0"/>
              <a:t>  </a:t>
            </a:r>
            <a:r>
              <a:rPr lang="en-US" i="1" baseline="0" dirty="0" smtClean="0"/>
              <a:t>Achilles in Vietnam </a:t>
            </a:r>
            <a:r>
              <a:rPr lang="en-US" baseline="0" dirty="0" smtClean="0"/>
              <a:t>(2010).  </a:t>
            </a:r>
            <a:r>
              <a:rPr lang="en-US" i="1" baseline="0" dirty="0" smtClean="0"/>
              <a:t>Odysseus in America </a:t>
            </a:r>
            <a:r>
              <a:rPr lang="en-US" baseline="0" dirty="0" smtClean="0"/>
              <a:t>(2010).  Researcher and Psychiatrist for the VA.  </a:t>
            </a:r>
            <a:endParaRPr lang="en-US" dirty="0"/>
          </a:p>
        </p:txBody>
      </p:sp>
      <p:sp>
        <p:nvSpPr>
          <p:cNvPr id="4" name="Slide Number Placeholder 3"/>
          <p:cNvSpPr>
            <a:spLocks noGrp="1"/>
          </p:cNvSpPr>
          <p:nvPr>
            <p:ph type="sldNum" sz="quarter" idx="10"/>
          </p:nvPr>
        </p:nvSpPr>
        <p:spPr/>
        <p:txBody>
          <a:bodyPr/>
          <a:lstStyle/>
          <a:p>
            <a:fld id="{44ABDFF5-09B9-A24A-9D93-78E2007E41FD}" type="slidenum">
              <a:rPr lang="en-US" smtClean="0"/>
              <a:t>8</a:t>
            </a:fld>
            <a:endParaRPr lang="en-US"/>
          </a:p>
        </p:txBody>
      </p:sp>
    </p:spTree>
    <p:extLst>
      <p:ext uri="{BB962C8B-B14F-4D97-AF65-F5344CB8AC3E}">
        <p14:creationId xmlns:p14="http://schemas.microsoft.com/office/powerpoint/2010/main" val="130755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Drones appear in many narrative contexts (written fiction, films, and TV).</a:t>
            </a:r>
            <a:r>
              <a:rPr lang="en-US" baseline="0" dirty="0" smtClean="0"/>
              <a:t>  The texts chosen were picked because drones and drone warfare are integral to both the plot and theme of the work.  </a:t>
            </a:r>
            <a:endParaRPr lang="en-US" dirty="0"/>
          </a:p>
        </p:txBody>
      </p:sp>
      <p:sp>
        <p:nvSpPr>
          <p:cNvPr id="4" name="Slide Number Placeholder 3"/>
          <p:cNvSpPr>
            <a:spLocks noGrp="1"/>
          </p:cNvSpPr>
          <p:nvPr>
            <p:ph type="sldNum" sz="quarter" idx="10"/>
          </p:nvPr>
        </p:nvSpPr>
        <p:spPr/>
        <p:txBody>
          <a:bodyPr/>
          <a:lstStyle/>
          <a:p>
            <a:fld id="{44ABDFF5-09B9-A24A-9D93-78E2007E41FD}" type="slidenum">
              <a:rPr lang="en-US" smtClean="0"/>
              <a:t>9</a:t>
            </a:fld>
            <a:endParaRPr lang="en-US"/>
          </a:p>
        </p:txBody>
      </p:sp>
    </p:spTree>
    <p:extLst>
      <p:ext uri="{BB962C8B-B14F-4D97-AF65-F5344CB8AC3E}">
        <p14:creationId xmlns:p14="http://schemas.microsoft.com/office/powerpoint/2010/main" val="471479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44ABDFF5-09B9-A24A-9D93-78E2007E41FD}" type="slidenum">
              <a:rPr lang="en-US" smtClean="0"/>
              <a:t>11</a:t>
            </a:fld>
            <a:endParaRPr lang="en-US"/>
          </a:p>
        </p:txBody>
      </p:sp>
    </p:spTree>
    <p:extLst>
      <p:ext uri="{BB962C8B-B14F-4D97-AF65-F5344CB8AC3E}">
        <p14:creationId xmlns:p14="http://schemas.microsoft.com/office/powerpoint/2010/main" val="1288689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ABDFF5-09B9-A24A-9D93-78E2007E41FD}" type="slidenum">
              <a:rPr lang="en-US" smtClean="0"/>
              <a:t>13</a:t>
            </a:fld>
            <a:endParaRPr lang="en-US"/>
          </a:p>
        </p:txBody>
      </p:sp>
    </p:spTree>
    <p:extLst>
      <p:ext uri="{BB962C8B-B14F-4D97-AF65-F5344CB8AC3E}">
        <p14:creationId xmlns:p14="http://schemas.microsoft.com/office/powerpoint/2010/main" val="10030974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ABDFF5-09B9-A24A-9D93-78E2007E41FD}" type="slidenum">
              <a:rPr lang="en-US" smtClean="0"/>
              <a:t>18</a:t>
            </a:fld>
            <a:endParaRPr lang="en-US"/>
          </a:p>
        </p:txBody>
      </p:sp>
    </p:spTree>
    <p:extLst>
      <p:ext uri="{BB962C8B-B14F-4D97-AF65-F5344CB8AC3E}">
        <p14:creationId xmlns:p14="http://schemas.microsoft.com/office/powerpoint/2010/main" val="1422281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3/23/17</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3/23/17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3/23/17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3/23/17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3/23/17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3/23/17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3/23/17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3/23/17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3/23/17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4.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3/23/17</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smtClean="0"/>
              <a:t>Redefining Courage in the Age of Drone Warfare</a:t>
            </a:r>
            <a:endParaRPr lang="en-US" sz="4000" dirty="0"/>
          </a:p>
        </p:txBody>
      </p:sp>
      <p:sp>
        <p:nvSpPr>
          <p:cNvPr id="3" name="Subtitle 2"/>
          <p:cNvSpPr>
            <a:spLocks noGrp="1"/>
          </p:cNvSpPr>
          <p:nvPr>
            <p:ph type="subTitle" idx="1"/>
          </p:nvPr>
        </p:nvSpPr>
        <p:spPr/>
        <p:txBody>
          <a:bodyPr/>
          <a:lstStyle/>
          <a:p>
            <a:r>
              <a:rPr lang="en-US" dirty="0" smtClean="0"/>
              <a:t>John Casey </a:t>
            </a:r>
          </a:p>
          <a:p>
            <a:r>
              <a:rPr lang="en-US" dirty="0" smtClean="0"/>
              <a:t>University of Illinois at Chicago</a:t>
            </a:r>
            <a:endParaRPr lang="en-US" dirty="0"/>
          </a:p>
        </p:txBody>
      </p:sp>
    </p:spTree>
    <p:extLst>
      <p:ext uri="{BB962C8B-B14F-4D97-AF65-F5344CB8AC3E}">
        <p14:creationId xmlns:p14="http://schemas.microsoft.com/office/powerpoint/2010/main" val="3570064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Courage and War Literature</a:t>
            </a:r>
            <a:endParaRPr lang="en-US" dirty="0"/>
          </a:p>
        </p:txBody>
      </p:sp>
      <p:sp>
        <p:nvSpPr>
          <p:cNvPr id="3" name="Content Placeholder 2"/>
          <p:cNvSpPr>
            <a:spLocks noGrp="1"/>
          </p:cNvSpPr>
          <p:nvPr>
            <p:ph idx="1"/>
          </p:nvPr>
        </p:nvSpPr>
        <p:spPr/>
        <p:txBody>
          <a:bodyPr>
            <a:normAutofit/>
          </a:bodyPr>
          <a:lstStyle/>
          <a:p>
            <a:r>
              <a:rPr lang="en-US" dirty="0" smtClean="0"/>
              <a:t>Courage can be defined in a number of </a:t>
            </a:r>
            <a:r>
              <a:rPr lang="en-US" dirty="0" smtClean="0"/>
              <a:t>ways </a:t>
            </a:r>
            <a:endParaRPr lang="en-US" dirty="0" smtClean="0"/>
          </a:p>
          <a:p>
            <a:r>
              <a:rPr lang="en-US" dirty="0" smtClean="0"/>
              <a:t>War Literature as a genre </a:t>
            </a:r>
            <a:r>
              <a:rPr lang="en-US" dirty="0" smtClean="0"/>
              <a:t>typically depends </a:t>
            </a:r>
            <a:r>
              <a:rPr lang="en-US" dirty="0" smtClean="0"/>
              <a:t>upon a specific notion of courage that emphasizes physical prowess in battle</a:t>
            </a:r>
          </a:p>
          <a:p>
            <a:r>
              <a:rPr lang="en-US" dirty="0" smtClean="0"/>
              <a:t>Envisions two combatants fighting each other face to </a:t>
            </a:r>
            <a:r>
              <a:rPr lang="en-US" dirty="0" smtClean="0"/>
              <a:t>face</a:t>
            </a:r>
            <a:endParaRPr lang="en-US" dirty="0" smtClean="0"/>
          </a:p>
        </p:txBody>
      </p:sp>
    </p:spTree>
    <p:extLst>
      <p:ext uri="{BB962C8B-B14F-4D97-AF65-F5344CB8AC3E}">
        <p14:creationId xmlns:p14="http://schemas.microsoft.com/office/powerpoint/2010/main" val="7732598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Technology and War Literature</a:t>
            </a:r>
            <a:endParaRPr lang="en-US" dirty="0"/>
          </a:p>
        </p:txBody>
      </p:sp>
      <p:sp>
        <p:nvSpPr>
          <p:cNvPr id="3" name="Content Placeholder 2"/>
          <p:cNvSpPr>
            <a:spLocks noGrp="1"/>
          </p:cNvSpPr>
          <p:nvPr>
            <p:ph idx="1"/>
          </p:nvPr>
        </p:nvSpPr>
        <p:spPr/>
        <p:txBody>
          <a:bodyPr/>
          <a:lstStyle/>
          <a:p>
            <a:r>
              <a:rPr lang="en-US" dirty="0" smtClean="0"/>
              <a:t>Technology’s impact on physical </a:t>
            </a:r>
            <a:r>
              <a:rPr lang="en-US" dirty="0" smtClean="0"/>
              <a:t>courage a </a:t>
            </a:r>
            <a:r>
              <a:rPr lang="en-US" dirty="0" smtClean="0"/>
              <a:t>more common theme in U.S. fiction than physical courage itself</a:t>
            </a:r>
          </a:p>
          <a:p>
            <a:r>
              <a:rPr lang="en-US" dirty="0" smtClean="0"/>
              <a:t>This is one of the dominant </a:t>
            </a:r>
            <a:r>
              <a:rPr lang="en-US" dirty="0" smtClean="0"/>
              <a:t>topics</a:t>
            </a:r>
            <a:r>
              <a:rPr lang="en-US" dirty="0" smtClean="0"/>
              <a:t> </a:t>
            </a:r>
            <a:r>
              <a:rPr lang="en-US" dirty="0" smtClean="0"/>
              <a:t>in </a:t>
            </a:r>
            <a:r>
              <a:rPr lang="en-US" dirty="0"/>
              <a:t>t</a:t>
            </a:r>
            <a:r>
              <a:rPr lang="en-US" dirty="0" smtClean="0"/>
              <a:t>he </a:t>
            </a:r>
            <a:r>
              <a:rPr lang="en-US" dirty="0" smtClean="0"/>
              <a:t>best known </a:t>
            </a:r>
            <a:r>
              <a:rPr lang="en-US" dirty="0" smtClean="0"/>
              <a:t>early U.S. example of war </a:t>
            </a:r>
            <a:r>
              <a:rPr lang="en-US" dirty="0" smtClean="0"/>
              <a:t>literature: </a:t>
            </a:r>
            <a:r>
              <a:rPr lang="en-US" i="1" dirty="0" smtClean="0"/>
              <a:t>The Red Badge of Courage</a:t>
            </a:r>
          </a:p>
          <a:p>
            <a:r>
              <a:rPr lang="en-US" dirty="0" smtClean="0"/>
              <a:t>The novel’s main character, Henry Fleming, anticipates a change in subjectivity due to his participation in the war</a:t>
            </a:r>
          </a:p>
          <a:p>
            <a:r>
              <a:rPr lang="en-US" dirty="0" smtClean="0"/>
              <a:t>Images of physical courage a key component of that imagined change</a:t>
            </a:r>
          </a:p>
          <a:p>
            <a:endParaRPr lang="en-US" dirty="0" smtClean="0"/>
          </a:p>
        </p:txBody>
      </p:sp>
    </p:spTree>
    <p:extLst>
      <p:ext uri="{BB962C8B-B14F-4D97-AF65-F5344CB8AC3E}">
        <p14:creationId xmlns:p14="http://schemas.microsoft.com/office/powerpoint/2010/main" val="3527409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The Red Badge of Courage </a:t>
            </a:r>
            <a:r>
              <a:rPr lang="en-US" dirty="0" smtClean="0"/>
              <a:t>(1895)</a:t>
            </a:r>
            <a:endParaRPr lang="en-US" dirty="0"/>
          </a:p>
        </p:txBody>
      </p:sp>
      <p:sp>
        <p:nvSpPr>
          <p:cNvPr id="3" name="Content Placeholder 2"/>
          <p:cNvSpPr>
            <a:spLocks noGrp="1"/>
          </p:cNvSpPr>
          <p:nvPr>
            <p:ph idx="1"/>
          </p:nvPr>
        </p:nvSpPr>
        <p:spPr/>
        <p:txBody>
          <a:bodyPr>
            <a:normAutofit/>
          </a:bodyPr>
          <a:lstStyle/>
          <a:p>
            <a:r>
              <a:rPr lang="en-US" dirty="0"/>
              <a:t>“The youth had been taught that a man became another thing in a battle.  He saw his salvation in such a change” (Crane, 21</a:t>
            </a:r>
            <a:r>
              <a:rPr lang="en-US" dirty="0" smtClean="0"/>
              <a:t>).</a:t>
            </a:r>
          </a:p>
          <a:p>
            <a:r>
              <a:rPr lang="en-US" dirty="0" smtClean="0"/>
              <a:t>“He had, of course, dreamed of battles all his life—of vague and bloody conflicts that had thrilled him with their sweep and fire.  In visions he had seen himself in many struggles.  He had imagined peoples secure in the shadow of his eagle-eyed prowess” </a:t>
            </a:r>
            <a:r>
              <a:rPr lang="en-US" dirty="0" smtClean="0"/>
              <a:t>(5</a:t>
            </a:r>
            <a:r>
              <a:rPr lang="en-US" dirty="0" smtClean="0"/>
              <a:t>).</a:t>
            </a:r>
          </a:p>
          <a:p>
            <a:endParaRPr lang="en-US" dirty="0"/>
          </a:p>
        </p:txBody>
      </p:sp>
    </p:spTree>
    <p:extLst>
      <p:ext uri="{BB962C8B-B14F-4D97-AF65-F5344CB8AC3E}">
        <p14:creationId xmlns:p14="http://schemas.microsoft.com/office/powerpoint/2010/main" val="16027524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The Red Badge of Courage </a:t>
            </a:r>
            <a:r>
              <a:rPr lang="en-US" dirty="0" smtClean="0"/>
              <a:t>(cont.)</a:t>
            </a:r>
            <a:endParaRPr lang="en-US" dirty="0"/>
          </a:p>
        </p:txBody>
      </p:sp>
      <p:sp>
        <p:nvSpPr>
          <p:cNvPr id="3" name="Content Placeholder 2"/>
          <p:cNvSpPr>
            <a:spLocks noGrp="1"/>
          </p:cNvSpPr>
          <p:nvPr>
            <p:ph idx="1"/>
          </p:nvPr>
        </p:nvSpPr>
        <p:spPr/>
        <p:txBody>
          <a:bodyPr>
            <a:normAutofit/>
          </a:bodyPr>
          <a:lstStyle/>
          <a:p>
            <a:r>
              <a:rPr lang="en-US" dirty="0" smtClean="0"/>
              <a:t>Yet Henry worries that in the modern age such an opportunity to prove his physical courage will be denied him</a:t>
            </a:r>
          </a:p>
          <a:p>
            <a:r>
              <a:rPr lang="en-US" dirty="0"/>
              <a:t>“He had grown to regard himself merely as part of a vast blue demonstration” </a:t>
            </a:r>
            <a:r>
              <a:rPr lang="en-US" dirty="0" smtClean="0"/>
              <a:t>(8</a:t>
            </a:r>
            <a:r>
              <a:rPr lang="en-US" dirty="0" smtClean="0"/>
              <a:t>).</a:t>
            </a:r>
          </a:p>
          <a:p>
            <a:r>
              <a:rPr lang="en-US" dirty="0" smtClean="0"/>
              <a:t>“He had long despaired of witnessing a </a:t>
            </a:r>
            <a:r>
              <a:rPr lang="en-US" dirty="0" err="1" smtClean="0"/>
              <a:t>Greeklike</a:t>
            </a:r>
            <a:r>
              <a:rPr lang="en-US" dirty="0" smtClean="0"/>
              <a:t> struggle.  Such would be no more, he had said.  Men were better, or more timid.  Secular and religious education had effaced the throat-grappling instinct, or else firm finance held in check the passions” </a:t>
            </a:r>
            <a:r>
              <a:rPr lang="en-US" dirty="0" smtClean="0"/>
              <a:t>(5</a:t>
            </a:r>
            <a:r>
              <a:rPr lang="en-US" dirty="0" smtClean="0"/>
              <a:t>).  </a:t>
            </a:r>
          </a:p>
        </p:txBody>
      </p:sp>
    </p:spTree>
    <p:extLst>
      <p:ext uri="{BB962C8B-B14F-4D97-AF65-F5344CB8AC3E}">
        <p14:creationId xmlns:p14="http://schemas.microsoft.com/office/powerpoint/2010/main" val="20445348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The Red Badge of Courage </a:t>
            </a:r>
            <a:r>
              <a:rPr lang="en-US" dirty="0" smtClean="0"/>
              <a:t>(cont.)</a:t>
            </a:r>
            <a:endParaRPr lang="en-US" dirty="0"/>
          </a:p>
        </p:txBody>
      </p:sp>
      <p:sp>
        <p:nvSpPr>
          <p:cNvPr id="3" name="Content Placeholder 2"/>
          <p:cNvSpPr>
            <a:spLocks noGrp="1"/>
          </p:cNvSpPr>
          <p:nvPr>
            <p:ph idx="1"/>
          </p:nvPr>
        </p:nvSpPr>
        <p:spPr/>
        <p:txBody>
          <a:bodyPr>
            <a:normAutofit/>
          </a:bodyPr>
          <a:lstStyle/>
          <a:p>
            <a:r>
              <a:rPr lang="en-US" dirty="0" smtClean="0"/>
              <a:t>We are left wondering throughout the novel why Henry bothers to enlist if he doubts that physical courage is possible for his generation</a:t>
            </a:r>
          </a:p>
          <a:p>
            <a:r>
              <a:rPr lang="en-US" dirty="0" smtClean="0"/>
              <a:t>Does he believe that he might counter the trends he sees eroding physical courage or does he simply despair of an alternative and not want to be left out of the defining moment of his generation?</a:t>
            </a:r>
          </a:p>
          <a:p>
            <a:r>
              <a:rPr lang="en-US" dirty="0" smtClean="0"/>
              <a:t>Our dilemma as readers becomes more acute when Henry runs during his first battle and receives his ”red badge of courage,” a blow to the head from the musket of another retreating soldier from his own army</a:t>
            </a:r>
          </a:p>
        </p:txBody>
      </p:sp>
    </p:spTree>
    <p:extLst>
      <p:ext uri="{BB962C8B-B14F-4D97-AF65-F5344CB8AC3E}">
        <p14:creationId xmlns:p14="http://schemas.microsoft.com/office/powerpoint/2010/main" val="15226373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Soldier as Martyr </a:t>
            </a:r>
            <a:endParaRPr lang="en-US" dirty="0"/>
          </a:p>
        </p:txBody>
      </p:sp>
      <p:sp>
        <p:nvSpPr>
          <p:cNvPr id="3" name="Content Placeholder 2"/>
          <p:cNvSpPr>
            <a:spLocks noGrp="1"/>
          </p:cNvSpPr>
          <p:nvPr>
            <p:ph idx="1"/>
          </p:nvPr>
        </p:nvSpPr>
        <p:spPr/>
        <p:txBody>
          <a:bodyPr/>
          <a:lstStyle/>
          <a:p>
            <a:r>
              <a:rPr lang="en-US" dirty="0" smtClean="0"/>
              <a:t>Crane’s novel an early example of a new literary approach to war in the United States</a:t>
            </a:r>
          </a:p>
          <a:p>
            <a:r>
              <a:rPr lang="en-US" dirty="0" smtClean="0"/>
              <a:t>Narratives focus less on the heroic aspects of combat </a:t>
            </a:r>
            <a:r>
              <a:rPr lang="en-US" dirty="0" smtClean="0"/>
              <a:t>and </a:t>
            </a:r>
            <a:r>
              <a:rPr lang="en-US" dirty="0" smtClean="0"/>
              <a:t>more on sacrifice and social norms</a:t>
            </a:r>
          </a:p>
          <a:p>
            <a:r>
              <a:rPr lang="en-US" dirty="0" smtClean="0"/>
              <a:t>The suffering that soldiers endure in battle and camp and the social values challenged by combat become the enduring messages of U.S. war literature </a:t>
            </a:r>
          </a:p>
          <a:p>
            <a:r>
              <a:rPr lang="en-US" dirty="0" smtClean="0"/>
              <a:t>Think of the writings of Ernest Hemingway, James Jones, and Tim O’Brien</a:t>
            </a:r>
            <a:endParaRPr lang="en-US" dirty="0"/>
          </a:p>
        </p:txBody>
      </p:sp>
    </p:spTree>
    <p:extLst>
      <p:ext uri="{BB962C8B-B14F-4D97-AF65-F5344CB8AC3E}">
        <p14:creationId xmlns:p14="http://schemas.microsoft.com/office/powerpoint/2010/main" val="13718339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Age of Drone Warfare</a:t>
            </a:r>
            <a:endParaRPr lang="en-US" dirty="0"/>
          </a:p>
        </p:txBody>
      </p:sp>
      <p:sp>
        <p:nvSpPr>
          <p:cNvPr id="3" name="Content Placeholder 2"/>
          <p:cNvSpPr>
            <a:spLocks noGrp="1"/>
          </p:cNvSpPr>
          <p:nvPr>
            <p:ph idx="1"/>
          </p:nvPr>
        </p:nvSpPr>
        <p:spPr/>
        <p:txBody>
          <a:bodyPr>
            <a:normAutofit lnSpcReduction="10000"/>
          </a:bodyPr>
          <a:lstStyle/>
          <a:p>
            <a:r>
              <a:rPr lang="en-US" dirty="0" smtClean="0"/>
              <a:t>This narrative approach has not substantially changed in war literature in the United States since 9/11 but the emphasis has shifted </a:t>
            </a:r>
          </a:p>
          <a:p>
            <a:r>
              <a:rPr lang="en-US" dirty="0" smtClean="0"/>
              <a:t>Most obvious shift is away from a focus on the </a:t>
            </a:r>
            <a:r>
              <a:rPr lang="en-US" dirty="0" smtClean="0"/>
              <a:t>physical and psychological suffering </a:t>
            </a:r>
            <a:r>
              <a:rPr lang="en-US" dirty="0" smtClean="0"/>
              <a:t>of soldiers in a combat zone to the moral and ethical dilemmas they </a:t>
            </a:r>
            <a:r>
              <a:rPr lang="en-US" dirty="0" smtClean="0"/>
              <a:t>face, more generally, during </a:t>
            </a:r>
            <a:r>
              <a:rPr lang="en-US" dirty="0" smtClean="0"/>
              <a:t>times of war</a:t>
            </a:r>
          </a:p>
          <a:p>
            <a:r>
              <a:rPr lang="en-US" dirty="0" smtClean="0"/>
              <a:t>This shift fits with the rising use of drones (technically known as Unmanned Aerial Vehicles or UAV’s) in the War on Terror </a:t>
            </a:r>
            <a:r>
              <a:rPr lang="en-US" dirty="0" smtClean="0"/>
              <a:t>in place </a:t>
            </a:r>
            <a:r>
              <a:rPr lang="en-US" dirty="0" smtClean="0"/>
              <a:t>of “boots on the ground”</a:t>
            </a:r>
          </a:p>
          <a:p>
            <a:endParaRPr lang="en-US" dirty="0" smtClean="0"/>
          </a:p>
          <a:p>
            <a:endParaRPr lang="en-US" dirty="0" smtClean="0"/>
          </a:p>
          <a:p>
            <a:endParaRPr lang="en-US" dirty="0"/>
          </a:p>
        </p:txBody>
      </p:sp>
    </p:spTree>
    <p:extLst>
      <p:ext uri="{BB962C8B-B14F-4D97-AF65-F5344CB8AC3E}">
        <p14:creationId xmlns:p14="http://schemas.microsoft.com/office/powerpoint/2010/main" val="18573262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Unmanned</a:t>
            </a:r>
            <a:r>
              <a:rPr lang="en-US" dirty="0" smtClean="0"/>
              <a:t> (2014)</a:t>
            </a:r>
            <a:endParaRPr lang="en-US" dirty="0"/>
          </a:p>
        </p:txBody>
      </p:sp>
      <p:sp>
        <p:nvSpPr>
          <p:cNvPr id="3" name="Content Placeholder 2"/>
          <p:cNvSpPr>
            <a:spLocks noGrp="1"/>
          </p:cNvSpPr>
          <p:nvPr>
            <p:ph idx="1"/>
          </p:nvPr>
        </p:nvSpPr>
        <p:spPr/>
        <p:txBody>
          <a:bodyPr/>
          <a:lstStyle/>
          <a:p>
            <a:r>
              <a:rPr lang="en-US" dirty="0" smtClean="0"/>
              <a:t>One example of this shift is the novel </a:t>
            </a:r>
            <a:r>
              <a:rPr lang="en-US" i="1" dirty="0" smtClean="0"/>
              <a:t>Unmanned</a:t>
            </a:r>
            <a:r>
              <a:rPr lang="en-US" dirty="0" smtClean="0"/>
              <a:t>, w</a:t>
            </a:r>
            <a:r>
              <a:rPr lang="en-US" dirty="0" smtClean="0"/>
              <a:t>ritten </a:t>
            </a:r>
            <a:r>
              <a:rPr lang="en-US" dirty="0" smtClean="0"/>
              <a:t>by spy </a:t>
            </a:r>
            <a:r>
              <a:rPr lang="en-US" dirty="0" smtClean="0"/>
              <a:t>fiction </a:t>
            </a:r>
            <a:r>
              <a:rPr lang="en-US" dirty="0" smtClean="0"/>
              <a:t>author </a:t>
            </a:r>
            <a:r>
              <a:rPr lang="en-US" dirty="0" smtClean="0"/>
              <a:t>Dan </a:t>
            </a:r>
            <a:r>
              <a:rPr lang="en-US" dirty="0" err="1" smtClean="0"/>
              <a:t>Fesperman</a:t>
            </a:r>
            <a:endParaRPr lang="en-US" dirty="0" smtClean="0"/>
          </a:p>
          <a:p>
            <a:r>
              <a:rPr lang="en-US" dirty="0" smtClean="0"/>
              <a:t>Protagonist is Captain Darwin Cole, an Air Force F-16 pilot with multiple tours of duty who is reassigned to fly combat drones at Creech Air Force Base near Las Vegas, NV</a:t>
            </a:r>
          </a:p>
          <a:p>
            <a:r>
              <a:rPr lang="en-US" dirty="0" smtClean="0"/>
              <a:t>Already hates his new assignment but is shaken out of his boredom when he kills a young girl during a surgical strike on a supposed terrorist hideout in the fictional region of </a:t>
            </a:r>
            <a:r>
              <a:rPr lang="en-US" dirty="0" err="1" smtClean="0"/>
              <a:t>Sandar</a:t>
            </a:r>
            <a:r>
              <a:rPr lang="en-US" dirty="0" smtClean="0"/>
              <a:t> </a:t>
            </a:r>
            <a:r>
              <a:rPr lang="en-US" dirty="0" err="1" smtClean="0"/>
              <a:t>Khosh</a:t>
            </a:r>
            <a:r>
              <a:rPr lang="en-US" dirty="0" smtClean="0"/>
              <a:t> (modelled after villages in Waziristan)</a:t>
            </a:r>
            <a:endParaRPr lang="en-US" dirty="0"/>
          </a:p>
        </p:txBody>
      </p:sp>
    </p:spTree>
    <p:extLst>
      <p:ext uri="{BB962C8B-B14F-4D97-AF65-F5344CB8AC3E}">
        <p14:creationId xmlns:p14="http://schemas.microsoft.com/office/powerpoint/2010/main" val="16572997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Unmanned</a:t>
            </a:r>
            <a:r>
              <a:rPr lang="en-US" dirty="0" smtClean="0"/>
              <a:t> (cont.)</a:t>
            </a:r>
            <a:endParaRPr lang="en-US" dirty="0"/>
          </a:p>
        </p:txBody>
      </p:sp>
      <p:sp>
        <p:nvSpPr>
          <p:cNvPr id="3" name="Content Placeholder 2"/>
          <p:cNvSpPr>
            <a:spLocks noGrp="1"/>
          </p:cNvSpPr>
          <p:nvPr>
            <p:ph idx="1"/>
          </p:nvPr>
        </p:nvSpPr>
        <p:spPr/>
        <p:txBody>
          <a:bodyPr/>
          <a:lstStyle/>
          <a:p>
            <a:r>
              <a:rPr lang="en-US" dirty="0" smtClean="0"/>
              <a:t>Captain Cole spirals out of control and is discharged from the Air Force</a:t>
            </a:r>
          </a:p>
          <a:p>
            <a:r>
              <a:rPr lang="en-US" dirty="0" smtClean="0"/>
              <a:t>His wife and children leave him as he descends into alcoholism</a:t>
            </a:r>
          </a:p>
          <a:p>
            <a:r>
              <a:rPr lang="en-US" dirty="0" smtClean="0"/>
              <a:t>Meets a group of reporters who are looking to uncover the relationship between the U.S. military, the CIA, and private defense contractors in the War on Terror</a:t>
            </a:r>
          </a:p>
          <a:p>
            <a:r>
              <a:rPr lang="en-US" dirty="0" smtClean="0"/>
              <a:t>What they discover is a complex web of profiteering and betrayal in which technology and war are just business transactions </a:t>
            </a:r>
            <a:endParaRPr lang="en-US" dirty="0"/>
          </a:p>
        </p:txBody>
      </p:sp>
    </p:spTree>
    <p:extLst>
      <p:ext uri="{BB962C8B-B14F-4D97-AF65-F5344CB8AC3E}">
        <p14:creationId xmlns:p14="http://schemas.microsoft.com/office/powerpoint/2010/main" val="532509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Unmanned</a:t>
            </a:r>
            <a:r>
              <a:rPr lang="en-US" dirty="0" smtClean="0"/>
              <a:t> (cont.)</a:t>
            </a:r>
            <a:endParaRPr lang="en-US" dirty="0"/>
          </a:p>
        </p:txBody>
      </p:sp>
      <p:sp>
        <p:nvSpPr>
          <p:cNvPr id="3" name="Content Placeholder 2"/>
          <p:cNvSpPr>
            <a:spLocks noGrp="1"/>
          </p:cNvSpPr>
          <p:nvPr>
            <p:ph idx="1"/>
          </p:nvPr>
        </p:nvSpPr>
        <p:spPr/>
        <p:txBody>
          <a:bodyPr>
            <a:normAutofit/>
          </a:bodyPr>
          <a:lstStyle/>
          <a:p>
            <a:r>
              <a:rPr lang="en-US" dirty="0" smtClean="0"/>
              <a:t>“The beauty of this program is that you can be in the thick of the action without the hassles of a deployment.”  </a:t>
            </a:r>
          </a:p>
          <a:p>
            <a:r>
              <a:rPr lang="en-US" dirty="0" smtClean="0"/>
              <a:t>“I’m not sure I’d call this ‘action.’”  </a:t>
            </a:r>
          </a:p>
          <a:p>
            <a:r>
              <a:rPr lang="en-US" dirty="0" smtClean="0"/>
              <a:t>“That’s because you aren’t yet sold on the value, the </a:t>
            </a:r>
            <a:r>
              <a:rPr lang="en-US" i="1" dirty="0" smtClean="0"/>
              <a:t>power</a:t>
            </a:r>
            <a:r>
              <a:rPr lang="en-US" dirty="0" smtClean="0"/>
              <a:t> even, of what a UAV can accomplish with the right man at the controls” (</a:t>
            </a:r>
            <a:r>
              <a:rPr lang="en-US" dirty="0" err="1"/>
              <a:t>Fesperman</a:t>
            </a:r>
            <a:r>
              <a:rPr lang="en-US" dirty="0"/>
              <a:t>, 35</a:t>
            </a:r>
            <a:r>
              <a:rPr lang="en-US" dirty="0" smtClean="0"/>
              <a:t>).   [Captain Lodge, Drone Operations Supervisor, to Captain Cole] </a:t>
            </a:r>
          </a:p>
          <a:p>
            <a:endParaRPr lang="en-US" dirty="0"/>
          </a:p>
        </p:txBody>
      </p:sp>
    </p:spTree>
    <p:extLst>
      <p:ext uri="{BB962C8B-B14F-4D97-AF65-F5344CB8AC3E}">
        <p14:creationId xmlns:p14="http://schemas.microsoft.com/office/powerpoint/2010/main" val="1097497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Unmanned</a:t>
            </a:r>
            <a:r>
              <a:rPr lang="en-US" dirty="0" smtClean="0"/>
              <a:t> (cont.)</a:t>
            </a:r>
            <a:endParaRPr lang="en-US" dirty="0"/>
          </a:p>
        </p:txBody>
      </p:sp>
      <p:sp>
        <p:nvSpPr>
          <p:cNvPr id="3" name="Content Placeholder 2"/>
          <p:cNvSpPr>
            <a:spLocks noGrp="1"/>
          </p:cNvSpPr>
          <p:nvPr>
            <p:ph idx="1"/>
          </p:nvPr>
        </p:nvSpPr>
        <p:spPr/>
        <p:txBody>
          <a:bodyPr>
            <a:normAutofit fontScale="85000" lnSpcReduction="10000"/>
          </a:bodyPr>
          <a:lstStyle/>
          <a:p>
            <a:r>
              <a:rPr lang="en-US" dirty="0"/>
              <a:t>Retired CIA field agent Owen </a:t>
            </a:r>
            <a:r>
              <a:rPr lang="en-US" dirty="0" err="1" smtClean="0"/>
              <a:t>Bickell</a:t>
            </a:r>
            <a:r>
              <a:rPr lang="en-US" dirty="0" smtClean="0"/>
              <a:t>  </a:t>
            </a:r>
            <a:r>
              <a:rPr lang="en-US" dirty="0"/>
              <a:t>“Make your living from a technological shortcut and pretty soon other shortcuts looked equally tempting, no matter how reckless” </a:t>
            </a:r>
            <a:r>
              <a:rPr lang="en-US" dirty="0" smtClean="0"/>
              <a:t>(48</a:t>
            </a:r>
            <a:r>
              <a:rPr lang="en-US" dirty="0" smtClean="0"/>
              <a:t>).</a:t>
            </a:r>
            <a:endParaRPr lang="en-US" dirty="0"/>
          </a:p>
          <a:p>
            <a:r>
              <a:rPr lang="en-US" dirty="0"/>
              <a:t>Nelson Sharpe (drone developer):  “</a:t>
            </a:r>
            <a:r>
              <a:rPr lang="en-US" dirty="0" err="1"/>
              <a:t>Commerciallly</a:t>
            </a:r>
            <a:r>
              <a:rPr lang="en-US" dirty="0"/>
              <a:t> speaking, this field is about to explode.  Right now the FAA is choosing six nationwide test sites.  Places to try out every sort of drone application you could imagine.  By the end of 2015 they’ll be coming up with a whole new set of rules for what drones can and can’t be used for.  </a:t>
            </a:r>
            <a:r>
              <a:rPr lang="en-US" dirty="0" err="1"/>
              <a:t>IntelPro</a:t>
            </a:r>
            <a:r>
              <a:rPr lang="en-US" dirty="0"/>
              <a:t>, like plenty other kids on the block, is positioning itself to cash in.  Thanks to their many friends in government they’re in great shape to do so…” </a:t>
            </a:r>
            <a:r>
              <a:rPr lang="en-US" dirty="0" smtClean="0"/>
              <a:t>(174</a:t>
            </a:r>
            <a:r>
              <a:rPr lang="en-US" dirty="0" smtClean="0"/>
              <a:t>).</a:t>
            </a:r>
            <a:endParaRPr lang="en-US" dirty="0"/>
          </a:p>
          <a:p>
            <a:r>
              <a:rPr lang="en-US" dirty="0" err="1"/>
              <a:t>Bickell</a:t>
            </a:r>
            <a:r>
              <a:rPr lang="en-US" dirty="0"/>
              <a:t> (again): “This isn’t about what happened over there anymore.  It’s about what’s happening here.  Right now” </a:t>
            </a:r>
            <a:r>
              <a:rPr lang="en-US" dirty="0" smtClean="0"/>
              <a:t>(66</a:t>
            </a:r>
            <a:r>
              <a:rPr lang="en-US" dirty="0"/>
              <a:t>).</a:t>
            </a:r>
          </a:p>
          <a:p>
            <a:endParaRPr lang="en-US" dirty="0"/>
          </a:p>
        </p:txBody>
      </p:sp>
    </p:spTree>
    <p:extLst>
      <p:ext uri="{BB962C8B-B14F-4D97-AF65-F5344CB8AC3E}">
        <p14:creationId xmlns:p14="http://schemas.microsoft.com/office/powerpoint/2010/main" val="16503862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Good Kill </a:t>
            </a:r>
            <a:r>
              <a:rPr lang="en-US" dirty="0" smtClean="0"/>
              <a:t>(2015)</a:t>
            </a:r>
            <a:endParaRPr lang="en-US" dirty="0"/>
          </a:p>
        </p:txBody>
      </p:sp>
      <p:sp>
        <p:nvSpPr>
          <p:cNvPr id="3" name="Content Placeholder 2"/>
          <p:cNvSpPr>
            <a:spLocks noGrp="1"/>
          </p:cNvSpPr>
          <p:nvPr>
            <p:ph idx="1"/>
          </p:nvPr>
        </p:nvSpPr>
        <p:spPr/>
        <p:txBody>
          <a:bodyPr/>
          <a:lstStyle/>
          <a:p>
            <a:r>
              <a:rPr lang="en-US" dirty="0" smtClean="0"/>
              <a:t>Movie follows a plot similar to </a:t>
            </a:r>
            <a:r>
              <a:rPr lang="en-US" i="1" dirty="0" smtClean="0"/>
              <a:t>Unmanned</a:t>
            </a:r>
            <a:r>
              <a:rPr lang="en-US" dirty="0" smtClean="0"/>
              <a:t> but with less political intrigue</a:t>
            </a:r>
          </a:p>
          <a:p>
            <a:r>
              <a:rPr lang="en-US" dirty="0" smtClean="0"/>
              <a:t>Major Tom Egan is a decorated Air Force F-16 pilot with multiple tours of duty who is assigned to Creech Air Force Base near Las Vegas, NV</a:t>
            </a:r>
          </a:p>
          <a:p>
            <a:r>
              <a:rPr lang="en-US" dirty="0" smtClean="0"/>
              <a:t>As with Captain Cole, Major Egan discovers that not engaging in combat is more courageous sometimes than blind obedience to the mission</a:t>
            </a:r>
          </a:p>
          <a:p>
            <a:r>
              <a:rPr lang="en-US" dirty="0" smtClean="0"/>
              <a:t>After all, as he points out in one scene, there is no threat to him from an enemy that is thousands of miles away</a:t>
            </a:r>
            <a:endParaRPr lang="en-US" dirty="0"/>
          </a:p>
        </p:txBody>
      </p:sp>
    </p:spTree>
    <p:extLst>
      <p:ext uri="{BB962C8B-B14F-4D97-AF65-F5344CB8AC3E}">
        <p14:creationId xmlns:p14="http://schemas.microsoft.com/office/powerpoint/2010/main" val="15183262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Good Kill </a:t>
            </a:r>
            <a:r>
              <a:rPr lang="en-US" dirty="0" smtClean="0"/>
              <a:t>(cont.)</a:t>
            </a:r>
            <a:endParaRPr lang="en-US" dirty="0"/>
          </a:p>
        </p:txBody>
      </p:sp>
      <p:sp>
        <p:nvSpPr>
          <p:cNvPr id="3" name="Content Placeholder 2"/>
          <p:cNvSpPr>
            <a:spLocks noGrp="1"/>
          </p:cNvSpPr>
          <p:nvPr>
            <p:ph idx="1"/>
          </p:nvPr>
        </p:nvSpPr>
        <p:spPr/>
        <p:txBody>
          <a:bodyPr/>
          <a:lstStyle/>
          <a:p>
            <a:r>
              <a:rPr lang="en-US" dirty="0"/>
              <a:t>“I miss the fear.  You’re up in the sky.  Something can happen.  There’s some risk.  You, know.  We’ve got no skin in the game.  I feel like a coward.  Everyday.  Taking pot shots from half a world away in an air-conditioned cubicle.  If they get lucky, they shoot my plane down.  I’m not even in it.  All they got to do is pull another one out of the box.  Worse thing that can happen to me is carpel tunnel or I spill coffee on my lap.  The most dangerous thing I do is drive home on the freeway.”  [Major Egan speaking to his Co-Pilot, Airman </a:t>
            </a:r>
            <a:r>
              <a:rPr lang="en-US" dirty="0" smtClean="0"/>
              <a:t>Suarez]</a:t>
            </a:r>
            <a:endParaRPr lang="en-US" dirty="0"/>
          </a:p>
          <a:p>
            <a:endParaRPr lang="en-US" dirty="0"/>
          </a:p>
        </p:txBody>
      </p:sp>
    </p:spTree>
    <p:extLst>
      <p:ext uri="{BB962C8B-B14F-4D97-AF65-F5344CB8AC3E}">
        <p14:creationId xmlns:p14="http://schemas.microsoft.com/office/powerpoint/2010/main" val="891186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Good Kill </a:t>
            </a:r>
            <a:r>
              <a:rPr lang="en-US" dirty="0" smtClean="0"/>
              <a:t>(cont.)</a:t>
            </a:r>
            <a:endParaRPr lang="en-US" dirty="0"/>
          </a:p>
        </p:txBody>
      </p:sp>
      <p:sp>
        <p:nvSpPr>
          <p:cNvPr id="3" name="Content Placeholder 2"/>
          <p:cNvSpPr>
            <a:spLocks noGrp="1"/>
          </p:cNvSpPr>
          <p:nvPr>
            <p:ph idx="1"/>
          </p:nvPr>
        </p:nvSpPr>
        <p:spPr/>
        <p:txBody>
          <a:bodyPr>
            <a:normAutofit fontScale="92500"/>
          </a:bodyPr>
          <a:lstStyle/>
          <a:p>
            <a:r>
              <a:rPr lang="en-US" dirty="0" smtClean="0"/>
              <a:t>Major Egan, again like Captain Cole, starts to reassess his role in the War on Terror </a:t>
            </a:r>
          </a:p>
          <a:p>
            <a:r>
              <a:rPr lang="en-US" dirty="0" smtClean="0"/>
              <a:t>This leads him at the end of the film to create his own mission</a:t>
            </a:r>
          </a:p>
          <a:p>
            <a:r>
              <a:rPr lang="en-US" dirty="0" smtClean="0"/>
              <a:t>As part of his surveillance of a Pakistani village, he noticed a man raping a local woman</a:t>
            </a:r>
          </a:p>
          <a:p>
            <a:r>
              <a:rPr lang="en-US" dirty="0" smtClean="0"/>
              <a:t>His last act before going AWOL is to launch a missile strike against this man</a:t>
            </a:r>
          </a:p>
          <a:p>
            <a:r>
              <a:rPr lang="en-US" dirty="0" smtClean="0"/>
              <a:t>After killing him, he walks away from the drone control panel and speeds off in his car to reunite with his estranged wife and children</a:t>
            </a:r>
            <a:endParaRPr lang="en-US" dirty="0"/>
          </a:p>
        </p:txBody>
      </p:sp>
    </p:spTree>
    <p:extLst>
      <p:ext uri="{BB962C8B-B14F-4D97-AF65-F5344CB8AC3E}">
        <p14:creationId xmlns:p14="http://schemas.microsoft.com/office/powerpoint/2010/main" val="18144525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Eye In The Sky </a:t>
            </a:r>
            <a:r>
              <a:rPr lang="en-US" dirty="0" smtClean="0"/>
              <a:t>(2016)</a:t>
            </a:r>
            <a:endParaRPr lang="en-US" dirty="0"/>
          </a:p>
        </p:txBody>
      </p:sp>
      <p:sp>
        <p:nvSpPr>
          <p:cNvPr id="3" name="Content Placeholder 2"/>
          <p:cNvSpPr>
            <a:spLocks noGrp="1"/>
          </p:cNvSpPr>
          <p:nvPr>
            <p:ph idx="1"/>
          </p:nvPr>
        </p:nvSpPr>
        <p:spPr/>
        <p:txBody>
          <a:bodyPr/>
          <a:lstStyle/>
          <a:p>
            <a:r>
              <a:rPr lang="en-US" i="1" dirty="0" smtClean="0"/>
              <a:t>Unmanned</a:t>
            </a:r>
            <a:r>
              <a:rPr lang="en-US" dirty="0" smtClean="0"/>
              <a:t> and </a:t>
            </a:r>
            <a:r>
              <a:rPr lang="en-US" i="1" dirty="0" smtClean="0"/>
              <a:t>Good Kill </a:t>
            </a:r>
            <a:r>
              <a:rPr lang="en-US" dirty="0" smtClean="0"/>
              <a:t>both focus on the loss of male prestige that accompanies a shift from modern combat </a:t>
            </a:r>
            <a:r>
              <a:rPr lang="en-US" dirty="0" smtClean="0"/>
              <a:t>mediated </a:t>
            </a:r>
            <a:r>
              <a:rPr lang="en-US" dirty="0" smtClean="0"/>
              <a:t>by technology to a </a:t>
            </a:r>
            <a:r>
              <a:rPr lang="en-US" dirty="0" smtClean="0"/>
              <a:t>new hyper-modern </a:t>
            </a:r>
            <a:r>
              <a:rPr lang="en-US" dirty="0" smtClean="0"/>
              <a:t>form of warfare where machines do most of the fighting </a:t>
            </a:r>
          </a:p>
          <a:p>
            <a:r>
              <a:rPr lang="en-US" dirty="0" smtClean="0"/>
              <a:t>This ultimately receives greater emphasis in each narrative than the moral and ethical issues of drone warfare </a:t>
            </a:r>
          </a:p>
          <a:p>
            <a:r>
              <a:rPr lang="en-US" i="1" dirty="0" smtClean="0"/>
              <a:t>Eye In the Sky</a:t>
            </a:r>
            <a:r>
              <a:rPr lang="en-US" dirty="0" smtClean="0"/>
              <a:t>, in contrast, focuses almost exclusively on those moral and ethical dilemmas </a:t>
            </a:r>
            <a:endParaRPr lang="en-US" dirty="0"/>
          </a:p>
        </p:txBody>
      </p:sp>
    </p:spTree>
    <p:extLst>
      <p:ext uri="{BB962C8B-B14F-4D97-AF65-F5344CB8AC3E}">
        <p14:creationId xmlns:p14="http://schemas.microsoft.com/office/powerpoint/2010/main" val="17613329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Eye In The Sky </a:t>
            </a:r>
            <a:r>
              <a:rPr lang="en-US" dirty="0" smtClean="0"/>
              <a:t>(cont.)</a:t>
            </a:r>
            <a:endParaRPr lang="en-US" dirty="0"/>
          </a:p>
        </p:txBody>
      </p:sp>
      <p:sp>
        <p:nvSpPr>
          <p:cNvPr id="3" name="Content Placeholder 2"/>
          <p:cNvSpPr>
            <a:spLocks noGrp="1"/>
          </p:cNvSpPr>
          <p:nvPr>
            <p:ph idx="1"/>
          </p:nvPr>
        </p:nvSpPr>
        <p:spPr/>
        <p:txBody>
          <a:bodyPr>
            <a:normAutofit lnSpcReduction="10000"/>
          </a:bodyPr>
          <a:lstStyle/>
          <a:p>
            <a:r>
              <a:rPr lang="en-US" dirty="0" smtClean="0"/>
              <a:t>Colonel Katherine Powell is a counter-terrorism commander seeking to kill or capture members of the Al </a:t>
            </a:r>
            <a:r>
              <a:rPr lang="en-US" dirty="0" err="1" smtClean="0"/>
              <a:t>Shabab</a:t>
            </a:r>
            <a:r>
              <a:rPr lang="en-US" dirty="0" smtClean="0"/>
              <a:t> terrorist group in Kenya</a:t>
            </a:r>
          </a:p>
          <a:p>
            <a:r>
              <a:rPr lang="en-US" dirty="0" smtClean="0"/>
              <a:t>This film focuses on her mission against a specific group of targets using technology and human resources </a:t>
            </a:r>
          </a:p>
          <a:p>
            <a:r>
              <a:rPr lang="en-US" dirty="0" smtClean="0"/>
              <a:t>The technology is predator drones owned by the U.S. Air Force and surveillance drones owned by the Kenyan Army</a:t>
            </a:r>
          </a:p>
          <a:p>
            <a:r>
              <a:rPr lang="en-US" dirty="0" smtClean="0"/>
              <a:t>Human resources include members of the Kenyan Special Forces and Intelligence agencies</a:t>
            </a:r>
          </a:p>
        </p:txBody>
      </p:sp>
    </p:spTree>
    <p:extLst>
      <p:ext uri="{BB962C8B-B14F-4D97-AF65-F5344CB8AC3E}">
        <p14:creationId xmlns:p14="http://schemas.microsoft.com/office/powerpoint/2010/main" val="14611466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Eye In The Sky </a:t>
            </a:r>
            <a:r>
              <a:rPr lang="en-US" dirty="0" smtClean="0"/>
              <a:t>(cont.)</a:t>
            </a:r>
            <a:endParaRPr lang="en-US" dirty="0"/>
          </a:p>
        </p:txBody>
      </p:sp>
      <p:sp>
        <p:nvSpPr>
          <p:cNvPr id="3" name="Content Placeholder 2"/>
          <p:cNvSpPr>
            <a:spLocks noGrp="1"/>
          </p:cNvSpPr>
          <p:nvPr>
            <p:ph idx="1"/>
          </p:nvPr>
        </p:nvSpPr>
        <p:spPr/>
        <p:txBody>
          <a:bodyPr>
            <a:normAutofit/>
          </a:bodyPr>
          <a:lstStyle/>
          <a:p>
            <a:r>
              <a:rPr lang="en-US" dirty="0" smtClean="0"/>
              <a:t>Aside from the role of international law in adjudicating the “rules of engagement,” this film highlights particularly well that the sacrifice of war has been shifted to the developed world</a:t>
            </a:r>
          </a:p>
          <a:p>
            <a:r>
              <a:rPr lang="en-US" dirty="0" smtClean="0"/>
              <a:t>The film reminds us that physical courage persists in those contexts where technology is not sufficient to accomplish the mission</a:t>
            </a:r>
          </a:p>
          <a:p>
            <a:r>
              <a:rPr lang="en-US" dirty="0" smtClean="0"/>
              <a:t>It’s exhibited, however, by special forces operatives and secret agents rather than massed armies</a:t>
            </a:r>
          </a:p>
        </p:txBody>
      </p:sp>
    </p:spTree>
    <p:extLst>
      <p:ext uri="{BB962C8B-B14F-4D97-AF65-F5344CB8AC3E}">
        <p14:creationId xmlns:p14="http://schemas.microsoft.com/office/powerpoint/2010/main" val="8432101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Eye In The Sky </a:t>
            </a:r>
            <a:r>
              <a:rPr lang="en-US" dirty="0" smtClean="0"/>
              <a:t>(cont.)</a:t>
            </a:r>
            <a:endParaRPr lang="en-US" dirty="0"/>
          </a:p>
        </p:txBody>
      </p:sp>
      <p:sp>
        <p:nvSpPr>
          <p:cNvPr id="3" name="Content Placeholder 2"/>
          <p:cNvSpPr>
            <a:spLocks noGrp="1"/>
          </p:cNvSpPr>
          <p:nvPr>
            <p:ph idx="1"/>
          </p:nvPr>
        </p:nvSpPr>
        <p:spPr/>
        <p:txBody>
          <a:bodyPr/>
          <a:lstStyle/>
          <a:p>
            <a:r>
              <a:rPr lang="en-US" dirty="0"/>
              <a:t>“In my opinion, that was disgraceful.  And all done from the safety of your chair.” (Angela Northman, Parliamentary Advisor)  </a:t>
            </a:r>
            <a:endParaRPr lang="en-US" dirty="0" smtClean="0"/>
          </a:p>
          <a:p>
            <a:r>
              <a:rPr lang="en-US" dirty="0" smtClean="0"/>
              <a:t>“</a:t>
            </a:r>
            <a:r>
              <a:rPr lang="en-US" dirty="0"/>
              <a:t>I have attended the immediate aftermath of five suicide bombings.  On the ground.  With the bodies.  What you witnessed today with your coffee and biscuits is terrible.  What these men would have done would have been even more terrible.  Never tell a soldier that he does not know the cost of war.”  (Lt. Gen. Frank Benson, Special Operations Commander)</a:t>
            </a:r>
          </a:p>
          <a:p>
            <a:endParaRPr lang="en-US" dirty="0"/>
          </a:p>
        </p:txBody>
      </p:sp>
    </p:spTree>
    <p:extLst>
      <p:ext uri="{BB962C8B-B14F-4D97-AF65-F5344CB8AC3E}">
        <p14:creationId xmlns:p14="http://schemas.microsoft.com/office/powerpoint/2010/main" val="19206493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Future of War Literature</a:t>
            </a:r>
            <a:endParaRPr lang="en-US" dirty="0"/>
          </a:p>
        </p:txBody>
      </p:sp>
      <p:sp>
        <p:nvSpPr>
          <p:cNvPr id="3" name="Content Placeholder 2"/>
          <p:cNvSpPr>
            <a:spLocks noGrp="1"/>
          </p:cNvSpPr>
          <p:nvPr>
            <p:ph idx="1"/>
          </p:nvPr>
        </p:nvSpPr>
        <p:spPr/>
        <p:txBody>
          <a:bodyPr>
            <a:normAutofit/>
          </a:bodyPr>
          <a:lstStyle/>
          <a:p>
            <a:r>
              <a:rPr lang="en-US" dirty="0" smtClean="0"/>
              <a:t>In keeping with the nature of a roundtable, my conclusions are speculative in nature and meant to generate discussion</a:t>
            </a:r>
          </a:p>
          <a:p>
            <a:r>
              <a:rPr lang="en-US" dirty="0" smtClean="0"/>
              <a:t>It seems likely that in the future war literature in the Developed World will merge into spy fiction/thrillers as science fiction becomes science fact</a:t>
            </a:r>
            <a:r>
              <a:rPr lang="en-US" dirty="0"/>
              <a:t> </a:t>
            </a:r>
          </a:p>
          <a:p>
            <a:r>
              <a:rPr lang="en-US" dirty="0" smtClean="0"/>
              <a:t>Technology now mediates warfare in the Developed World to such an extent that issues of ethical and moral courage far outweigh those of physical courage upon which the genre was based </a:t>
            </a:r>
          </a:p>
        </p:txBody>
      </p:sp>
    </p:spTree>
    <p:extLst>
      <p:ext uri="{BB962C8B-B14F-4D97-AF65-F5344CB8AC3E}">
        <p14:creationId xmlns:p14="http://schemas.microsoft.com/office/powerpoint/2010/main" val="2859713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for Discussion</a:t>
            </a:r>
            <a:endParaRPr lang="en-US" dirty="0"/>
          </a:p>
        </p:txBody>
      </p:sp>
      <p:sp>
        <p:nvSpPr>
          <p:cNvPr id="3" name="Content Placeholder 2"/>
          <p:cNvSpPr>
            <a:spLocks noGrp="1"/>
          </p:cNvSpPr>
          <p:nvPr>
            <p:ph idx="1"/>
          </p:nvPr>
        </p:nvSpPr>
        <p:spPr/>
        <p:txBody>
          <a:bodyPr/>
          <a:lstStyle/>
          <a:p>
            <a:r>
              <a:rPr lang="en-US" dirty="0" smtClean="0"/>
              <a:t>Does the emergence of Drone Warfare really signal a shift to something new in warfare?  And will that indeed affect the way authors write about war?</a:t>
            </a:r>
          </a:p>
          <a:p>
            <a:r>
              <a:rPr lang="en-US" dirty="0" smtClean="0"/>
              <a:t>Are these historical shifts relevant in the classroom or should we teach war literature in its original context regardless of our own?</a:t>
            </a:r>
          </a:p>
          <a:p>
            <a:r>
              <a:rPr lang="en-US" dirty="0" smtClean="0"/>
              <a:t>Will war literature still be read as a distinct genre or will it gradually be (as I have suggested) absorbed by genres such as the spy novel or thriller?</a:t>
            </a:r>
            <a:endParaRPr lang="en-US" dirty="0"/>
          </a:p>
        </p:txBody>
      </p:sp>
    </p:spTree>
    <p:extLst>
      <p:ext uri="{BB962C8B-B14F-4D97-AF65-F5344CB8AC3E}">
        <p14:creationId xmlns:p14="http://schemas.microsoft.com/office/powerpoint/2010/main" val="13944747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584</TotalTime>
  <Words>1937</Words>
  <Application>Microsoft Macintosh PowerPoint</Application>
  <PresentationFormat>Widescreen</PresentationFormat>
  <Paragraphs>100</Paragraphs>
  <Slides>21</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Calibri</vt:lpstr>
      <vt:lpstr>Garamond</vt:lpstr>
      <vt:lpstr>Arial</vt:lpstr>
      <vt:lpstr>Organic</vt:lpstr>
      <vt:lpstr>Redefining Courage in the Age of Drone Warfare</vt:lpstr>
      <vt:lpstr>Courage and War Literature</vt:lpstr>
      <vt:lpstr>Technology and War Literature</vt:lpstr>
      <vt:lpstr>The Red Badge of Courage (1895)</vt:lpstr>
      <vt:lpstr>The Red Badge of Courage (cont.)</vt:lpstr>
      <vt:lpstr>The Red Badge of Courage (cont.)</vt:lpstr>
      <vt:lpstr>The Soldier as Martyr </vt:lpstr>
      <vt:lpstr>The Age of Drone Warfare</vt:lpstr>
      <vt:lpstr>Unmanned (2014)</vt:lpstr>
      <vt:lpstr>Unmanned (cont.)</vt:lpstr>
      <vt:lpstr>Unmanned (cont.)</vt:lpstr>
      <vt:lpstr>Unmanned (cont.)</vt:lpstr>
      <vt:lpstr>Good Kill (2015)</vt:lpstr>
      <vt:lpstr>Good Kill (cont.)</vt:lpstr>
      <vt:lpstr>Good Kill (cont.)</vt:lpstr>
      <vt:lpstr>Eye In The Sky (2016)</vt:lpstr>
      <vt:lpstr>Eye In The Sky (cont.)</vt:lpstr>
      <vt:lpstr>Eye In The Sky (cont.)</vt:lpstr>
      <vt:lpstr>Eye In The Sky (cont.)</vt:lpstr>
      <vt:lpstr>The Future of War Literature</vt:lpstr>
      <vt:lpstr>Questions for Discussion</vt:lpstr>
    </vt:vector>
  </TitlesOfParts>
  <Company/>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Redefining Courage in the Age of Drone Warfare</dc:title>
  <dc:creator>Casey, John A</dc:creator>
  <cp:lastModifiedBy>Casey, John A</cp:lastModifiedBy>
  <cp:revision>46</cp:revision>
  <cp:lastPrinted>2017-03-21T19:18:08Z</cp:lastPrinted>
  <dcterms:created xsi:type="dcterms:W3CDTF">2017-03-01T21:21:59Z</dcterms:created>
  <dcterms:modified xsi:type="dcterms:W3CDTF">2017-03-23T22:34:05Z</dcterms:modified>
</cp:coreProperties>
</file>