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18"/>
  </p:handoutMasterIdLst>
  <p:sldIdLst>
    <p:sldId id="256" r:id="rId2"/>
    <p:sldId id="261" r:id="rId3"/>
    <p:sldId id="262" r:id="rId4"/>
    <p:sldId id="263" r:id="rId5"/>
    <p:sldId id="264" r:id="rId6"/>
    <p:sldId id="265" r:id="rId7"/>
    <p:sldId id="266" r:id="rId8"/>
    <p:sldId id="267" r:id="rId9"/>
    <p:sldId id="268" r:id="rId10"/>
    <p:sldId id="269" r:id="rId11"/>
    <p:sldId id="270" r:id="rId12"/>
    <p:sldId id="274" r:id="rId13"/>
    <p:sldId id="275" r:id="rId14"/>
    <p:sldId id="271" r:id="rId15"/>
    <p:sldId id="272" r:id="rId16"/>
    <p:sldId id="273" r:id="rId17"/>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snapToGrid="0" snapToObjects="1">
      <p:cViewPr varScale="1">
        <p:scale>
          <a:sx n="90" d="100"/>
          <a:sy n="90" d="100"/>
        </p:scale>
        <p:origin x="89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C53C31-6906-CF4A-9C30-7F2DF7AB6DAB}"/>
              </a:ext>
            </a:extLst>
          </p:cNvPr>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1DEED14-4FEC-7844-9BAC-3BFFF40E09A5}"/>
              </a:ext>
            </a:extLst>
          </p:cNvPr>
          <p:cNvSpPr>
            <a:spLocks noGrp="1"/>
          </p:cNvSpPr>
          <p:nvPr>
            <p:ph type="dt" sz="quarter" idx="1"/>
          </p:nvPr>
        </p:nvSpPr>
        <p:spPr>
          <a:xfrm>
            <a:off x="5179484" y="1"/>
            <a:ext cx="3962400" cy="344091"/>
          </a:xfrm>
          <a:prstGeom prst="rect">
            <a:avLst/>
          </a:prstGeom>
        </p:spPr>
        <p:txBody>
          <a:bodyPr vert="horz" lIns="91440" tIns="45720" rIns="91440" bIns="45720" rtlCol="0"/>
          <a:lstStyle>
            <a:lvl1pPr algn="r">
              <a:defRPr sz="1200"/>
            </a:lvl1pPr>
          </a:lstStyle>
          <a:p>
            <a:fld id="{C0A7AAC7-5684-9A43-8EA5-4E246582FC02}" type="datetimeFigureOut">
              <a:rPr lang="en-US" smtClean="0"/>
              <a:t>4/10/18</a:t>
            </a:fld>
            <a:endParaRPr lang="en-US"/>
          </a:p>
        </p:txBody>
      </p:sp>
      <p:sp>
        <p:nvSpPr>
          <p:cNvPr id="4" name="Footer Placeholder 3">
            <a:extLst>
              <a:ext uri="{FF2B5EF4-FFF2-40B4-BE49-F238E27FC236}">
                <a16:creationId xmlns:a16="http://schemas.microsoft.com/office/drawing/2014/main" id="{9904DC98-0D01-4145-9AD0-A386DC88B74E}"/>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16924AA-3C88-494B-B0BA-82B42C90FA92}"/>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EC12DD04-B6B2-9946-A528-ABFE1DB34F6F}" type="slidenum">
              <a:rPr lang="en-US" smtClean="0"/>
              <a:t>‹#›</a:t>
            </a:fld>
            <a:endParaRPr lang="en-US"/>
          </a:p>
        </p:txBody>
      </p:sp>
    </p:spTree>
    <p:extLst>
      <p:ext uri="{BB962C8B-B14F-4D97-AF65-F5344CB8AC3E}">
        <p14:creationId xmlns:p14="http://schemas.microsoft.com/office/powerpoint/2010/main" val="98151273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4/10/18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4/10/18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4/10/18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4/10/18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4/10/18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0013D77-6314-4D7E-B3AE-F64340434DD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F504834-5C3B-4268-AA97-192F1C8B30C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4" name="Picture 13">
            <a:extLst>
              <a:ext uri="{FF2B5EF4-FFF2-40B4-BE49-F238E27FC236}">
                <a16:creationId xmlns:a16="http://schemas.microsoft.com/office/drawing/2014/main" id="{734D3980-B8F4-49E4-BADC-88E2D3517DEA}"/>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90E57DF2-FA2B-4494-B47E-8180C63267B4}"/>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14769521-3FF2-4900-8E88-FE324129CBC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19" name="Rectangle 18">
              <a:extLst>
                <a:ext uri="{FF2B5EF4-FFF2-40B4-BE49-F238E27FC236}">
                  <a16:creationId xmlns:a16="http://schemas.microsoft.com/office/drawing/2014/main" id="{81FA2858-515C-4B19-957E-E33BE2525AA8}"/>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C120D3D-6DFE-4D3F-821A-5DEB60B854AD}"/>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2" name="Straight Connector 21">
            <a:extLst>
              <a:ext uri="{FF2B5EF4-FFF2-40B4-BE49-F238E27FC236}">
                <a16:creationId xmlns:a16="http://schemas.microsoft.com/office/drawing/2014/main" id="{08499C1D-827E-4262-9D7E-C9C5D41F74D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8" y="3528543"/>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3C15A107-8BEE-1944-B68B-000B4DFFF3F5}"/>
              </a:ext>
            </a:extLst>
          </p:cNvPr>
          <p:cNvPicPr>
            <a:picLocks noChangeAspect="1"/>
          </p:cNvPicPr>
          <p:nvPr/>
        </p:nvPicPr>
        <p:blipFill rotWithShape="1">
          <a:blip r:embed="rId3"/>
          <a:srcRect t="3416" r="-4" b="46"/>
          <a:stretch/>
        </p:blipFill>
        <p:spPr>
          <a:xfrm rot="5400000">
            <a:off x="7582838" y="1649879"/>
            <a:ext cx="3866172" cy="2799103"/>
          </a:xfrm>
          <a:prstGeom prst="rect">
            <a:avLst/>
          </a:prstGeom>
        </p:spPr>
      </p:pic>
      <p:sp>
        <p:nvSpPr>
          <p:cNvPr id="2" name="Title 1"/>
          <p:cNvSpPr>
            <a:spLocks noGrp="1"/>
          </p:cNvSpPr>
          <p:nvPr>
            <p:ph type="ctrTitle"/>
          </p:nvPr>
        </p:nvSpPr>
        <p:spPr>
          <a:xfrm>
            <a:off x="1452617" y="976508"/>
            <a:ext cx="5525305" cy="2367221"/>
          </a:xfrm>
        </p:spPr>
        <p:txBody>
          <a:bodyPr>
            <a:normAutofit/>
          </a:bodyPr>
          <a:lstStyle/>
          <a:p>
            <a:r>
              <a:rPr lang="en-US" sz="3000"/>
              <a:t>Doctor, Woman, Enemy: “Recovering” the Life of Dang Thuy Tram in </a:t>
            </a:r>
            <a:r>
              <a:rPr lang="en-US" sz="3000" i="1"/>
              <a:t>Last Night I Dreamed of Peace</a:t>
            </a:r>
            <a:r>
              <a:rPr lang="en-US" sz="3000"/>
              <a:t>.</a:t>
            </a:r>
          </a:p>
        </p:txBody>
      </p:sp>
      <p:sp>
        <p:nvSpPr>
          <p:cNvPr id="3" name="Subtitle 2"/>
          <p:cNvSpPr>
            <a:spLocks noGrp="1"/>
          </p:cNvSpPr>
          <p:nvPr>
            <p:ph type="subTitle" idx="1"/>
          </p:nvPr>
        </p:nvSpPr>
        <p:spPr>
          <a:xfrm>
            <a:off x="1452617" y="3531204"/>
            <a:ext cx="5530919" cy="1606576"/>
          </a:xfrm>
        </p:spPr>
        <p:txBody>
          <a:bodyPr>
            <a:normAutofit/>
          </a:bodyPr>
          <a:lstStyle/>
          <a:p>
            <a:r>
              <a:rPr lang="en-US" dirty="0"/>
              <a:t>John Casey</a:t>
            </a:r>
            <a:endParaRPr lang="en-US"/>
          </a:p>
          <a:p>
            <a:r>
              <a:rPr lang="en-US" dirty="0"/>
              <a:t>University of Illinois at Chicago</a:t>
            </a:r>
            <a:endParaRPr lang="en-US"/>
          </a:p>
          <a:p>
            <a:endParaRPr lang="en-US" dirty="0"/>
          </a:p>
        </p:txBody>
      </p:sp>
    </p:spTree>
    <p:extLst>
      <p:ext uri="{BB962C8B-B14F-4D97-AF65-F5344CB8AC3E}">
        <p14:creationId xmlns:p14="http://schemas.microsoft.com/office/powerpoint/2010/main" val="1217304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Dany Thuy Tram’s ’Recovery’</a:t>
            </a:r>
          </a:p>
        </p:txBody>
      </p:sp>
      <p:sp>
        <p:nvSpPr>
          <p:cNvPr id="3" name="Content Placeholder 2"/>
          <p:cNvSpPr>
            <a:spLocks noGrp="1"/>
          </p:cNvSpPr>
          <p:nvPr>
            <p:ph idx="1"/>
          </p:nvPr>
        </p:nvSpPr>
        <p:spPr/>
        <p:txBody>
          <a:bodyPr/>
          <a:lstStyle/>
          <a:p>
            <a:r>
              <a:rPr lang="en-US" dirty="0"/>
              <a:t>As with most wars, the passage of time lessened the desire to forget the Vietnam/American War and manage those memories allowed to rise to the surface. </a:t>
            </a:r>
          </a:p>
          <a:p>
            <a:r>
              <a:rPr lang="en-US" dirty="0"/>
              <a:t>Improved economic and political relations between the United States and Vietnam helped in this process. On July 11, 1995, President Clinton announced the normalization of US political relations with Vietnam. Since then, US tourism to Vietnam has grown as well as the import and export of goods from that country. </a:t>
            </a:r>
          </a:p>
          <a:p>
            <a:r>
              <a:rPr lang="en-US" dirty="0"/>
              <a:t>The ’recovery’ and reception of Tram’s diary is best understood within this context. </a:t>
            </a:r>
          </a:p>
        </p:txBody>
      </p:sp>
    </p:spTree>
    <p:extLst>
      <p:ext uri="{BB962C8B-B14F-4D97-AF65-F5344CB8AC3E}">
        <p14:creationId xmlns:p14="http://schemas.microsoft.com/office/powerpoint/2010/main" val="320938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Dany Thuy Tram’s ’Recovery’ (Cont.)</a:t>
            </a:r>
          </a:p>
        </p:txBody>
      </p:sp>
      <p:sp>
        <p:nvSpPr>
          <p:cNvPr id="3" name="Content Placeholder 2"/>
          <p:cNvSpPr>
            <a:spLocks noGrp="1"/>
          </p:cNvSpPr>
          <p:nvPr>
            <p:ph idx="1"/>
          </p:nvPr>
        </p:nvSpPr>
        <p:spPr/>
        <p:txBody>
          <a:bodyPr/>
          <a:lstStyle/>
          <a:p>
            <a:r>
              <a:rPr lang="en-US" dirty="0"/>
              <a:t>Most early reviews of the diary (scholarly and non-scholarly) focused on the way the diary was ”saved” by a US soldier from destruction. </a:t>
            </a:r>
          </a:p>
          <a:p>
            <a:r>
              <a:rPr lang="en-US" dirty="0"/>
              <a:t>The introduction to the first US edition describes how Fred Whitehurst, “a lawyer who had served with a military intelligence detachment,” (xvi) was reviewing captured enemy documents for possibly useful intelligence. What wasn’t useful would be burned.</a:t>
            </a:r>
          </a:p>
          <a:p>
            <a:r>
              <a:rPr lang="en-US" dirty="0"/>
              <a:t>When he came across Tram’s diary his interpreter supposedly told him “Don’t burn this one, Fred. It has fire in it already” (xvi). Whitehurst kept the diary and a second one found not long after, bringing them home with him at the end of his tour of duty.</a:t>
            </a:r>
          </a:p>
          <a:p>
            <a:endParaRPr lang="en-US" dirty="0"/>
          </a:p>
        </p:txBody>
      </p:sp>
    </p:spTree>
    <p:extLst>
      <p:ext uri="{BB962C8B-B14F-4D97-AF65-F5344CB8AC3E}">
        <p14:creationId xmlns:p14="http://schemas.microsoft.com/office/powerpoint/2010/main" val="1902941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Dany Thuy Tram’s ’Recovery’ (Cont.)</a:t>
            </a:r>
          </a:p>
        </p:txBody>
      </p:sp>
      <p:sp>
        <p:nvSpPr>
          <p:cNvPr id="3" name="Content Placeholder 2"/>
          <p:cNvSpPr>
            <a:spLocks noGrp="1"/>
          </p:cNvSpPr>
          <p:nvPr>
            <p:ph idx="1"/>
          </p:nvPr>
        </p:nvSpPr>
        <p:spPr/>
        <p:txBody>
          <a:bodyPr/>
          <a:lstStyle/>
          <a:p>
            <a:r>
              <a:rPr lang="en-US" dirty="0"/>
              <a:t>We also learn in the introduction that Whitehurst waited until his retirement from a job at the FBI to attempt returning these diaries to Tram’s family. Ostensibly because he was afraid in his role as an FBI agent it might look suspicious approaching the representatives of a foreign government with print documents. </a:t>
            </a:r>
          </a:p>
          <a:p>
            <a:r>
              <a:rPr lang="en-US" dirty="0"/>
              <a:t>It also seems clear, however, that Whitehurst had to wait for the write moment to release his memories as well as those of Tram. </a:t>
            </a:r>
          </a:p>
          <a:p>
            <a:r>
              <a:rPr lang="en-US" dirty="0"/>
              <a:t>He returned the diaries to Tram’s mother in April of 2005. </a:t>
            </a:r>
          </a:p>
        </p:txBody>
      </p:sp>
    </p:spTree>
    <p:extLst>
      <p:ext uri="{BB962C8B-B14F-4D97-AF65-F5344CB8AC3E}">
        <p14:creationId xmlns:p14="http://schemas.microsoft.com/office/powerpoint/2010/main" val="166711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Dany Thuy Tram’s ’Recovery’ (Cont.)</a:t>
            </a:r>
          </a:p>
        </p:txBody>
      </p:sp>
      <p:sp>
        <p:nvSpPr>
          <p:cNvPr id="3" name="Content Placeholder 2"/>
          <p:cNvSpPr>
            <a:spLocks noGrp="1"/>
          </p:cNvSpPr>
          <p:nvPr>
            <p:ph idx="1"/>
          </p:nvPr>
        </p:nvSpPr>
        <p:spPr/>
        <p:txBody>
          <a:bodyPr>
            <a:normAutofit/>
          </a:bodyPr>
          <a:lstStyle/>
          <a:p>
            <a:r>
              <a:rPr lang="en-US" dirty="0"/>
              <a:t>Tram’s diaries were published in Vietnam not long after their return (July 18, 2005). She became an instant hero and her book set sales records.  Vo Hong </a:t>
            </a:r>
            <a:r>
              <a:rPr lang="en-US" dirty="0" err="1"/>
              <a:t>Chuong</a:t>
            </a:r>
            <a:r>
              <a:rPr lang="en-US" dirty="0"/>
              <a:t> Dai, a Vietnamese poet and cultural critic, notes that more that 450,000 copies sold. An average book run would be closer to 2,000.</a:t>
            </a:r>
          </a:p>
          <a:p>
            <a:r>
              <a:rPr lang="en-US" dirty="0"/>
              <a:t>In the United States, translation made the book’s release slower. A first edition appeared in 2007 translated by Vietnamese-American author Andrew X. Pham. Here the book received good initial critical praise but no were near the public attention accorded to more traditional Vietnam War narratives like </a:t>
            </a:r>
            <a:r>
              <a:rPr lang="en-US" i="1" dirty="0"/>
              <a:t>The Things They Carried </a:t>
            </a:r>
            <a:r>
              <a:rPr lang="en-US" dirty="0"/>
              <a:t>(1990).</a:t>
            </a:r>
          </a:p>
          <a:p>
            <a:endParaRPr lang="en-US" dirty="0"/>
          </a:p>
        </p:txBody>
      </p:sp>
    </p:spTree>
    <p:extLst>
      <p:ext uri="{BB962C8B-B14F-4D97-AF65-F5344CB8AC3E}">
        <p14:creationId xmlns:p14="http://schemas.microsoft.com/office/powerpoint/2010/main" val="1303782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exactly was recovered?</a:t>
            </a:r>
          </a:p>
        </p:txBody>
      </p:sp>
      <p:sp>
        <p:nvSpPr>
          <p:cNvPr id="3" name="Content Placeholder 2"/>
          <p:cNvSpPr>
            <a:spLocks noGrp="1"/>
          </p:cNvSpPr>
          <p:nvPr>
            <p:ph idx="1"/>
          </p:nvPr>
        </p:nvSpPr>
        <p:spPr/>
        <p:txBody>
          <a:bodyPr>
            <a:normAutofit lnSpcReduction="10000"/>
          </a:bodyPr>
          <a:lstStyle/>
          <a:p>
            <a:r>
              <a:rPr lang="en-US" dirty="0"/>
              <a:t>In the United States Tram’s status as a woman overshadowed her other identities in the narrative. The introduction to the US edition of the diary tells us that Fred Whitehurst chose to keep the book because “Human to Human, I fell in love with her” (xvi).</a:t>
            </a:r>
          </a:p>
          <a:p>
            <a:r>
              <a:rPr lang="en-US" dirty="0"/>
              <a:t>Vo Hong </a:t>
            </a:r>
            <a:r>
              <a:rPr lang="en-US" dirty="0" err="1"/>
              <a:t>Choung</a:t>
            </a:r>
            <a:r>
              <a:rPr lang="en-US" dirty="0"/>
              <a:t> Dai notes that in Vietnam her diaries set a model for skeptical patriotism that allowed people to “air grievances against certain </a:t>
            </a:r>
            <a:r>
              <a:rPr lang="en-US" i="1" dirty="0"/>
              <a:t>individuals</a:t>
            </a:r>
            <a:r>
              <a:rPr lang="en-US" dirty="0"/>
              <a:t> within the leadership structure, all the while reaffirming ones commitment to the country and the party </a:t>
            </a:r>
            <a:r>
              <a:rPr lang="en-US" i="1" dirty="0"/>
              <a:t>system</a:t>
            </a:r>
            <a:r>
              <a:rPr lang="en-US" dirty="0"/>
              <a:t>” (203). </a:t>
            </a:r>
          </a:p>
          <a:p>
            <a:r>
              <a:rPr lang="en-US" dirty="0"/>
              <a:t>In both countries, her narrative presented the possibility of national reconciliation between enemies brought about by a female martyr. </a:t>
            </a:r>
          </a:p>
        </p:txBody>
      </p:sp>
    </p:spTree>
    <p:extLst>
      <p:ext uri="{BB962C8B-B14F-4D97-AF65-F5344CB8AC3E}">
        <p14:creationId xmlns:p14="http://schemas.microsoft.com/office/powerpoint/2010/main" val="606277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was lost</a:t>
            </a:r>
          </a:p>
        </p:txBody>
      </p:sp>
      <p:sp>
        <p:nvSpPr>
          <p:cNvPr id="3" name="Content Placeholder 2"/>
          <p:cNvSpPr>
            <a:spLocks noGrp="1"/>
          </p:cNvSpPr>
          <p:nvPr>
            <p:ph idx="1"/>
          </p:nvPr>
        </p:nvSpPr>
        <p:spPr/>
        <p:txBody>
          <a:bodyPr>
            <a:normAutofit fontScale="92500" lnSpcReduction="10000"/>
          </a:bodyPr>
          <a:lstStyle/>
          <a:p>
            <a:r>
              <a:rPr lang="en-US" dirty="0"/>
              <a:t>Missing from this discussion of Tram’s femininity and the national attempts to use her gender for political rapprochement is the fact that Tram was highly educated. </a:t>
            </a:r>
          </a:p>
          <a:p>
            <a:r>
              <a:rPr lang="en-US" dirty="0"/>
              <a:t>Both of her parents were surgeons in Hanoi and Tram was on track to become an eye surgeon before volunteering to serve as a military doctor in charge of a field hospital in south central Vietnam. </a:t>
            </a:r>
          </a:p>
          <a:p>
            <a:r>
              <a:rPr lang="en-US" dirty="0"/>
              <a:t>She tells us in her diary that “I alone am responsible for managing the clinic, treating the injured, teaching the class (i.e. training nurses)” (37). </a:t>
            </a:r>
          </a:p>
          <a:p>
            <a:r>
              <a:rPr lang="en-US" dirty="0"/>
              <a:t>We also come across entries in her diary of surgical operations she conducts under less than ideal conditions (see next slide).</a:t>
            </a:r>
          </a:p>
        </p:txBody>
      </p:sp>
    </p:spTree>
    <p:extLst>
      <p:ext uri="{BB962C8B-B14F-4D97-AF65-F5344CB8AC3E}">
        <p14:creationId xmlns:p14="http://schemas.microsoft.com/office/powerpoint/2010/main" val="2085838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was lost (cont.)</a:t>
            </a:r>
          </a:p>
        </p:txBody>
      </p:sp>
      <p:sp>
        <p:nvSpPr>
          <p:cNvPr id="3" name="Content Placeholder 2"/>
          <p:cNvSpPr>
            <a:spLocks noGrp="1"/>
          </p:cNvSpPr>
          <p:nvPr>
            <p:ph idx="1"/>
          </p:nvPr>
        </p:nvSpPr>
        <p:spPr/>
        <p:txBody>
          <a:bodyPr>
            <a:normAutofit fontScale="85000" lnSpcReduction="10000"/>
          </a:bodyPr>
          <a:lstStyle/>
          <a:p>
            <a:r>
              <a:rPr lang="en-US" dirty="0"/>
              <a:t>In a diary entry for April 8, 1968 she says: </a:t>
            </a:r>
          </a:p>
          <a:p>
            <a:pPr marL="0" indent="0">
              <a:buNone/>
            </a:pPr>
            <a:r>
              <a:rPr lang="en-US" b="1" dirty="0"/>
              <a:t>“Operated on one case of appendicitis with inadequate anesthesia. I had only a few meager vials of Novocain to give the soldier, but he never groaned once during the entire procedure. He even smiled to encourage me. Seeing that forced smile on lips withered by exhaustion, I empathized with him immensely. Even though his appendix had not ruptured, I was very sorry to find an infection in his abdomen. After a fruitless hour of searching for the cause, I could only treat him with antibiotics, insert a catheter, and close the wound.  A whirl of emotions unsettled me: a physician’s concerns and a comrade’s compassion and admiration for this soldier. Brushing the stray hair back from his forehead, I wanted to say, ‘If I cannot even heal people like you, this sorrow will not fade from my medical career’”</a:t>
            </a:r>
            <a:r>
              <a:rPr lang="en-US" dirty="0"/>
              <a:t> (Tram, 4).</a:t>
            </a:r>
          </a:p>
          <a:p>
            <a:endParaRPr lang="en-US" dirty="0"/>
          </a:p>
        </p:txBody>
      </p:sp>
    </p:spTree>
    <p:extLst>
      <p:ext uri="{BB962C8B-B14F-4D97-AF65-F5344CB8AC3E}">
        <p14:creationId xmlns:p14="http://schemas.microsoft.com/office/powerpoint/2010/main" val="1591126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was lost (cont.)</a:t>
            </a:r>
          </a:p>
        </p:txBody>
      </p:sp>
      <p:sp>
        <p:nvSpPr>
          <p:cNvPr id="3" name="Content Placeholder 2"/>
          <p:cNvSpPr>
            <a:spLocks noGrp="1"/>
          </p:cNvSpPr>
          <p:nvPr>
            <p:ph idx="1"/>
          </p:nvPr>
        </p:nvSpPr>
        <p:spPr/>
        <p:txBody>
          <a:bodyPr/>
          <a:lstStyle/>
          <a:p>
            <a:r>
              <a:rPr lang="en-US" dirty="0"/>
              <a:t>Regrettably, Tram’s medical journals were not saved. There she documents in exhaustive detail what worked and what didn’t in her attempt to treat North Vietnamese soldiers. Those details would have greatly complicated the postwar urge to make her into a saintly nurse rather than an overworked and idealistic surgeon.</a:t>
            </a:r>
          </a:p>
          <a:p>
            <a:r>
              <a:rPr lang="en-US" dirty="0"/>
              <a:t>Also lost is what exactly constitutes the “fire” that made her diaries (according to Whitehurst) worth saving. Most critics simply repeat this assertion without giving an example. </a:t>
            </a:r>
          </a:p>
        </p:txBody>
      </p:sp>
    </p:spTree>
    <p:extLst>
      <p:ext uri="{BB962C8B-B14F-4D97-AF65-F5344CB8AC3E}">
        <p14:creationId xmlns:p14="http://schemas.microsoft.com/office/powerpoint/2010/main" val="680265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was lost (cont.)</a:t>
            </a:r>
          </a:p>
        </p:txBody>
      </p:sp>
      <p:sp>
        <p:nvSpPr>
          <p:cNvPr id="3" name="Content Placeholder 2"/>
          <p:cNvSpPr>
            <a:spLocks noGrp="1"/>
          </p:cNvSpPr>
          <p:nvPr>
            <p:ph idx="1"/>
          </p:nvPr>
        </p:nvSpPr>
        <p:spPr/>
        <p:txBody>
          <a:bodyPr>
            <a:normAutofit lnSpcReduction="10000"/>
          </a:bodyPr>
          <a:lstStyle/>
          <a:p>
            <a:r>
              <a:rPr lang="en-US" dirty="0"/>
              <a:t>A diary entry for August 27, 1968 presents one example of that fire: </a:t>
            </a:r>
          </a:p>
          <a:p>
            <a:pPr marL="0" indent="0">
              <a:buNone/>
            </a:pPr>
            <a:r>
              <a:rPr lang="en-US" b="1" dirty="0"/>
              <a:t>“A critical operation is successful, a ruptured kidney mended. The bleeding has stopped; the patient’s urine has become clear and normal. A life saved should be a great joy, but somehow I feel apathetic and inadequate before my smiling patient, unmoved by his respectful eyes. Is it because I know I have stemmed but one </a:t>
            </a:r>
            <a:r>
              <a:rPr lang="en-US" b="1" dirty="0" err="1"/>
              <a:t>bloodflow</a:t>
            </a:r>
            <a:r>
              <a:rPr lang="en-US" b="1" dirty="0"/>
              <a:t> while countless others are still bleeding? I must mend all the wounds of our nation. The Americans are upon us like bloodthirsty devils, stealthily sinking their fangs into our bodies. Only when we have chased them all out of Vietnam will our blood stop pouring into the earth” (Tram, 47).</a:t>
            </a:r>
          </a:p>
          <a:p>
            <a:endParaRPr lang="en-US" dirty="0"/>
          </a:p>
        </p:txBody>
      </p:sp>
    </p:spTree>
    <p:extLst>
      <p:ext uri="{BB962C8B-B14F-4D97-AF65-F5344CB8AC3E}">
        <p14:creationId xmlns:p14="http://schemas.microsoft.com/office/powerpoint/2010/main" val="18811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was Lost (cont.)</a:t>
            </a:r>
          </a:p>
        </p:txBody>
      </p:sp>
      <p:sp>
        <p:nvSpPr>
          <p:cNvPr id="3" name="Content Placeholder 2"/>
          <p:cNvSpPr>
            <a:spLocks noGrp="1"/>
          </p:cNvSpPr>
          <p:nvPr>
            <p:ph idx="1"/>
          </p:nvPr>
        </p:nvSpPr>
        <p:spPr/>
        <p:txBody>
          <a:bodyPr>
            <a:normAutofit fontScale="92500"/>
          </a:bodyPr>
          <a:lstStyle/>
          <a:p>
            <a:r>
              <a:rPr lang="en-US" dirty="0"/>
              <a:t>This passage shows Tram’s exhaustion as a doctor asked to work miracles in a medical setting that is much worse than that experienced by her American counterparts. </a:t>
            </a:r>
          </a:p>
          <a:p>
            <a:r>
              <a:rPr lang="en-US" dirty="0"/>
              <a:t>It also shows her ”politicized love” for her nation and its people. </a:t>
            </a:r>
          </a:p>
          <a:p>
            <a:r>
              <a:rPr lang="en-US" dirty="0"/>
              <a:t>Both are </a:t>
            </a:r>
            <a:r>
              <a:rPr lang="en-US" dirty="0" err="1"/>
              <a:t>firey</a:t>
            </a:r>
            <a:r>
              <a:rPr lang="en-US" dirty="0"/>
              <a:t> expressions of her hope and frustration. </a:t>
            </a:r>
          </a:p>
          <a:p>
            <a:r>
              <a:rPr lang="en-US" dirty="0"/>
              <a:t>However, the true fire in this passage can be found in the metaphor. Tram reminds American readers here that we are the enemy.  A parasite sucking the life out of her homeland. </a:t>
            </a:r>
          </a:p>
          <a:p>
            <a:r>
              <a:rPr lang="en-US" dirty="0"/>
              <a:t>Her battle is thus as much biological as it is political. To heal the body of Vietnam from its invading host. </a:t>
            </a:r>
          </a:p>
        </p:txBody>
      </p:sp>
    </p:spTree>
    <p:extLst>
      <p:ext uri="{BB962C8B-B14F-4D97-AF65-F5344CB8AC3E}">
        <p14:creationId xmlns:p14="http://schemas.microsoft.com/office/powerpoint/2010/main" val="906906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was lost (cont.)</a:t>
            </a:r>
          </a:p>
        </p:txBody>
      </p:sp>
      <p:sp>
        <p:nvSpPr>
          <p:cNvPr id="3" name="Content Placeholder 2"/>
          <p:cNvSpPr>
            <a:spLocks noGrp="1"/>
          </p:cNvSpPr>
          <p:nvPr>
            <p:ph idx="1"/>
          </p:nvPr>
        </p:nvSpPr>
        <p:spPr/>
        <p:txBody>
          <a:bodyPr/>
          <a:lstStyle/>
          <a:p>
            <a:r>
              <a:rPr lang="en-US" dirty="0"/>
              <a:t>Another moment where the poetic quality of Tram’s </a:t>
            </a:r>
            <a:r>
              <a:rPr lang="en-US" dirty="0" err="1"/>
              <a:t>firey</a:t>
            </a:r>
            <a:r>
              <a:rPr lang="en-US" dirty="0"/>
              <a:t> writing style appears is in a diary entry for August 5, 1969: </a:t>
            </a:r>
          </a:p>
          <a:p>
            <a:pPr marL="0" indent="0">
              <a:buNone/>
            </a:pPr>
            <a:r>
              <a:rPr lang="en-US" b="1" dirty="0"/>
              <a:t>“I</a:t>
            </a:r>
            <a:r>
              <a:rPr lang="mr-IN" b="1" dirty="0"/>
              <a:t>’</a:t>
            </a:r>
            <a:r>
              <a:rPr lang="en-US" b="1" dirty="0"/>
              <a:t>m on a night emergency-aid mission, going through many dangerous parts of the national highway on which enemy vehicles frequently commute, and passing through the hills filled with American posts. Lights from the bases shine brightly; I go through the middle of the fields of Pho Tuan</a:t>
            </a:r>
            <a:r>
              <a:rPr lang="mr-IN" b="1" dirty="0"/>
              <a:t>…</a:t>
            </a:r>
            <a:r>
              <a:rPr lang="en-US" b="1" dirty="0"/>
              <a:t>Perhaps I will meet the enemy, and perhaps I will fall, but I hold my medical bag firmly regardless</a:t>
            </a:r>
            <a:r>
              <a:rPr lang="mr-IN" b="1" dirty="0"/>
              <a:t>…</a:t>
            </a:r>
            <a:r>
              <a:rPr lang="en-US" b="1" dirty="0"/>
              <a:t>” </a:t>
            </a:r>
            <a:r>
              <a:rPr lang="en-US" dirty="0"/>
              <a:t>(146).</a:t>
            </a:r>
          </a:p>
        </p:txBody>
      </p:sp>
    </p:spTree>
    <p:extLst>
      <p:ext uri="{BB962C8B-B14F-4D97-AF65-F5344CB8AC3E}">
        <p14:creationId xmlns:p14="http://schemas.microsoft.com/office/powerpoint/2010/main" val="34621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was lost (cont.)</a:t>
            </a:r>
          </a:p>
        </p:txBody>
      </p:sp>
      <p:sp>
        <p:nvSpPr>
          <p:cNvPr id="3" name="Content Placeholder 2"/>
          <p:cNvSpPr>
            <a:spLocks noGrp="1"/>
          </p:cNvSpPr>
          <p:nvPr>
            <p:ph idx="1"/>
          </p:nvPr>
        </p:nvSpPr>
        <p:spPr/>
        <p:txBody>
          <a:bodyPr/>
          <a:lstStyle/>
          <a:p>
            <a:r>
              <a:rPr lang="en-US" dirty="0"/>
              <a:t>Here Tram creates a vivid scene that reminds us that combat and non-combat roles are not easily separated in war. </a:t>
            </a:r>
          </a:p>
          <a:p>
            <a:r>
              <a:rPr lang="en-US" dirty="0"/>
              <a:t>Due to a shortage of personnel, the clinic’s surgeon is moving along in the dark within clear view of US forces at a well lit base. She is bringing her medicine to a soldier too sick to come to her. </a:t>
            </a:r>
          </a:p>
          <a:p>
            <a:r>
              <a:rPr lang="en-US" dirty="0"/>
              <a:t>Tram’s language is vivid here and highlights for readers the self-conscious sacrifice she is making for the betterment of her country. </a:t>
            </a:r>
          </a:p>
        </p:txBody>
      </p:sp>
    </p:spTree>
    <p:extLst>
      <p:ext uri="{BB962C8B-B14F-4D97-AF65-F5344CB8AC3E}">
        <p14:creationId xmlns:p14="http://schemas.microsoft.com/office/powerpoint/2010/main" val="1021309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Happens Next?</a:t>
            </a:r>
          </a:p>
        </p:txBody>
      </p:sp>
      <p:sp>
        <p:nvSpPr>
          <p:cNvPr id="3" name="Content Placeholder 2"/>
          <p:cNvSpPr>
            <a:spLocks noGrp="1"/>
          </p:cNvSpPr>
          <p:nvPr>
            <p:ph idx="1"/>
          </p:nvPr>
        </p:nvSpPr>
        <p:spPr/>
        <p:txBody>
          <a:bodyPr/>
          <a:lstStyle/>
          <a:p>
            <a:r>
              <a:rPr lang="en-US" dirty="0"/>
              <a:t>Tram’s life far exceeds her status as a woman or an enemy for US readers. She was a doctor and her narrative belongs within that venerable tradition of war literature. </a:t>
            </a:r>
          </a:p>
          <a:p>
            <a:r>
              <a:rPr lang="en-US" dirty="0"/>
              <a:t>Her diary also shows how women’s narratives have been pushed to the edges of war literature where they are allowed to be in subsidiary roles but never seen as people with agency on the battlefield. </a:t>
            </a:r>
          </a:p>
          <a:p>
            <a:r>
              <a:rPr lang="en-US" dirty="0"/>
              <a:t>Future studies of Tram should follow the lead of Alison M. Johnson whose dissertation </a:t>
            </a:r>
            <a:r>
              <a:rPr lang="en-US" i="1" dirty="0" err="1"/>
              <a:t>Herstories</a:t>
            </a:r>
            <a:r>
              <a:rPr lang="en-US" i="1" dirty="0"/>
              <a:t> of War: Representations of Silence in Women’s Vietnam/American War Narratives (2016)</a:t>
            </a:r>
            <a:r>
              <a:rPr lang="en-US" dirty="0"/>
              <a:t> helps restore some of that agency. </a:t>
            </a:r>
            <a:endParaRPr lang="en-US" i="1" dirty="0"/>
          </a:p>
        </p:txBody>
      </p:sp>
    </p:spTree>
    <p:extLst>
      <p:ext uri="{BB962C8B-B14F-4D97-AF65-F5344CB8AC3E}">
        <p14:creationId xmlns:p14="http://schemas.microsoft.com/office/powerpoint/2010/main" val="1474280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Happens Next?</a:t>
            </a:r>
          </a:p>
        </p:txBody>
      </p:sp>
      <p:sp>
        <p:nvSpPr>
          <p:cNvPr id="3" name="Content Placeholder 2"/>
          <p:cNvSpPr>
            <a:spLocks noGrp="1"/>
          </p:cNvSpPr>
          <p:nvPr>
            <p:ph idx="1"/>
          </p:nvPr>
        </p:nvSpPr>
        <p:spPr/>
        <p:txBody>
          <a:bodyPr/>
          <a:lstStyle/>
          <a:p>
            <a:r>
              <a:rPr lang="en-US" dirty="0"/>
              <a:t>This task is especially important as a generation of veterans (many of them women) write about their experiences in the ongoing Global War on Terror (GWOT).</a:t>
            </a:r>
          </a:p>
          <a:p>
            <a:r>
              <a:rPr lang="en-US" dirty="0"/>
              <a:t>Literature changes to meet the hopes, fears, and desires of each generation. Criticism must evolve to account for those changes. </a:t>
            </a:r>
          </a:p>
          <a:p>
            <a:r>
              <a:rPr lang="en-US" dirty="0"/>
              <a:t>War narratives cannot be the same as they have always been. Neither can our criticism of them. </a:t>
            </a:r>
          </a:p>
        </p:txBody>
      </p:sp>
    </p:spTree>
    <p:extLst>
      <p:ext uri="{BB962C8B-B14F-4D97-AF65-F5344CB8AC3E}">
        <p14:creationId xmlns:p14="http://schemas.microsoft.com/office/powerpoint/2010/main" val="192128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Further reading</a:t>
            </a:r>
          </a:p>
        </p:txBody>
      </p:sp>
      <p:sp>
        <p:nvSpPr>
          <p:cNvPr id="3" name="Content Placeholder 2"/>
          <p:cNvSpPr>
            <a:spLocks noGrp="1"/>
          </p:cNvSpPr>
          <p:nvPr>
            <p:ph idx="1"/>
          </p:nvPr>
        </p:nvSpPr>
        <p:spPr/>
        <p:txBody>
          <a:bodyPr>
            <a:normAutofit/>
          </a:bodyPr>
          <a:lstStyle/>
          <a:p>
            <a:r>
              <a:rPr lang="en-US" dirty="0"/>
              <a:t>Tram, Dang Thuy. </a:t>
            </a:r>
            <a:r>
              <a:rPr lang="en-US" i="1" dirty="0"/>
              <a:t>Last Night I Dream of Peace: The Diary of Dang Thuy Tram</a:t>
            </a:r>
            <a:r>
              <a:rPr lang="en-US" dirty="0"/>
              <a:t>. New York: Harmony Books, 2007. </a:t>
            </a:r>
          </a:p>
          <a:p>
            <a:r>
              <a:rPr lang="en-US" dirty="0"/>
              <a:t>Johnson, Alison M. </a:t>
            </a:r>
            <a:r>
              <a:rPr lang="en-US" i="1" dirty="0" err="1"/>
              <a:t>Herstories</a:t>
            </a:r>
            <a:r>
              <a:rPr lang="en-US" i="1" dirty="0"/>
              <a:t> of War: Representations of Silence in Women’s Vietnam/American War Narratives</a:t>
            </a:r>
            <a:r>
              <a:rPr lang="en-US" dirty="0"/>
              <a:t>. Dissertation. University of North Carolina Greensboro, 2016. </a:t>
            </a:r>
          </a:p>
          <a:p>
            <a:r>
              <a:rPr lang="en-US" dirty="0" err="1"/>
              <a:t>Chuong</a:t>
            </a:r>
            <a:r>
              <a:rPr lang="en-US" dirty="0"/>
              <a:t>-Dai, Vo Hong. “Memories that Bind: Dany Thuy Tram’s Diaries as Agent of Reconciliation.” </a:t>
            </a:r>
            <a:r>
              <a:rPr lang="en-US" i="1" dirty="0"/>
              <a:t>Journal of Vietnamese Studies</a:t>
            </a:r>
            <a:r>
              <a:rPr lang="en-US" dirty="0"/>
              <a:t>. 3(2): 196-207. </a:t>
            </a:r>
          </a:p>
          <a:p>
            <a:r>
              <a:rPr lang="en-US" dirty="0"/>
              <a:t>Taylor, Sandra C. </a:t>
            </a:r>
            <a:r>
              <a:rPr lang="en-US" i="1" dirty="0"/>
              <a:t>Vietnamese Women at War: Fighting for Ho Chi Minh and the Revolution</a:t>
            </a:r>
            <a:r>
              <a:rPr lang="en-US" dirty="0"/>
              <a:t>. Lawrence, KS: University Press of Kansas, 1999. </a:t>
            </a:r>
          </a:p>
        </p:txBody>
      </p:sp>
    </p:spTree>
    <p:extLst>
      <p:ext uri="{BB962C8B-B14F-4D97-AF65-F5344CB8AC3E}">
        <p14:creationId xmlns:p14="http://schemas.microsoft.com/office/powerpoint/2010/main" val="7736076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280</TotalTime>
  <Words>1783</Words>
  <Application>Microsoft Macintosh PowerPoint</Application>
  <PresentationFormat>Widescreen</PresentationFormat>
  <Paragraphs>62</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Gill Sans MT</vt:lpstr>
      <vt:lpstr>Mangal</vt:lpstr>
      <vt:lpstr>Gallery</vt:lpstr>
      <vt:lpstr>Doctor, Woman, Enemy: “Recovering” the Life of Dang Thuy Tram in Last Night I Dreamed of Peace.</vt:lpstr>
      <vt:lpstr>Dany Thuy Tram’s ’Recovery’</vt:lpstr>
      <vt:lpstr>Dany Thuy Tram’s ’Recovery’ (Cont.)</vt:lpstr>
      <vt:lpstr>Dany Thuy Tram’s ’Recovery’ (Cont.)</vt:lpstr>
      <vt:lpstr>Dany Thuy Tram’s ’Recovery’ (Cont.)</vt:lpstr>
      <vt:lpstr>What exactly was recovered?</vt:lpstr>
      <vt:lpstr>What was lost</vt:lpstr>
      <vt:lpstr>What was lost (cont.)</vt:lpstr>
      <vt:lpstr>What was lost (cont.)</vt:lpstr>
      <vt:lpstr>What was lost (cont.)</vt:lpstr>
      <vt:lpstr>What was Lost (cont.)</vt:lpstr>
      <vt:lpstr>What was lost (cont.)</vt:lpstr>
      <vt:lpstr>What was lost (cont.)</vt:lpstr>
      <vt:lpstr>What Happens Next?</vt:lpstr>
      <vt:lpstr>What Happens Next?</vt:lpstr>
      <vt:lpstr>Further reading</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Doctor, Woman, Enemy: Recovering the Life of Dang Thuy Tram in Last Night I Dreamed of Peace.</dc:title>
  <dc:creator>Casey, John A</dc:creator>
  <cp:lastModifiedBy>Casey, John A</cp:lastModifiedBy>
  <cp:revision>36</cp:revision>
  <cp:lastPrinted>2018-04-10T23:14:13Z</cp:lastPrinted>
  <dcterms:created xsi:type="dcterms:W3CDTF">2018-03-27T15:58:04Z</dcterms:created>
  <dcterms:modified xsi:type="dcterms:W3CDTF">2018-04-10T23:29:46Z</dcterms:modified>
</cp:coreProperties>
</file>